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4" r:id="rId5"/>
  </p:sldMasterIdLst>
  <p:notesMasterIdLst>
    <p:notesMasterId r:id="rId64"/>
  </p:notesMasterIdLst>
  <p:sldIdLst>
    <p:sldId id="281" r:id="rId6"/>
    <p:sldId id="4745" r:id="rId7"/>
    <p:sldId id="4741" r:id="rId8"/>
    <p:sldId id="282" r:id="rId9"/>
    <p:sldId id="344" r:id="rId10"/>
    <p:sldId id="284" r:id="rId11"/>
    <p:sldId id="4718" r:id="rId12"/>
    <p:sldId id="348" r:id="rId13"/>
    <p:sldId id="4754" r:id="rId14"/>
    <p:sldId id="340" r:id="rId15"/>
    <p:sldId id="342" r:id="rId16"/>
    <p:sldId id="285" r:id="rId17"/>
    <p:sldId id="351" r:id="rId18"/>
    <p:sldId id="319" r:id="rId19"/>
    <p:sldId id="346" r:id="rId20"/>
    <p:sldId id="327" r:id="rId21"/>
    <p:sldId id="320" r:id="rId22"/>
    <p:sldId id="336" r:id="rId23"/>
    <p:sldId id="321" r:id="rId24"/>
    <p:sldId id="343" r:id="rId25"/>
    <p:sldId id="316" r:id="rId26"/>
    <p:sldId id="4762" r:id="rId27"/>
    <p:sldId id="4748" r:id="rId28"/>
    <p:sldId id="4726" r:id="rId29"/>
    <p:sldId id="4749" r:id="rId30"/>
    <p:sldId id="4750" r:id="rId31"/>
    <p:sldId id="4751" r:id="rId32"/>
    <p:sldId id="4752" r:id="rId33"/>
    <p:sldId id="331" r:id="rId34"/>
    <p:sldId id="4719" r:id="rId35"/>
    <p:sldId id="4739" r:id="rId36"/>
    <p:sldId id="4740" r:id="rId37"/>
    <p:sldId id="4736" r:id="rId38"/>
    <p:sldId id="313" r:id="rId39"/>
    <p:sldId id="4760" r:id="rId40"/>
    <p:sldId id="4733" r:id="rId41"/>
    <p:sldId id="4734" r:id="rId42"/>
    <p:sldId id="4747" r:id="rId43"/>
    <p:sldId id="4761" r:id="rId44"/>
    <p:sldId id="4763" r:id="rId45"/>
    <p:sldId id="353" r:id="rId46"/>
    <p:sldId id="354" r:id="rId47"/>
    <p:sldId id="4720" r:id="rId48"/>
    <p:sldId id="4721" r:id="rId49"/>
    <p:sldId id="4723" r:id="rId50"/>
    <p:sldId id="4722" r:id="rId51"/>
    <p:sldId id="4724" r:id="rId52"/>
    <p:sldId id="4738" r:id="rId53"/>
    <p:sldId id="4725" r:id="rId54"/>
    <p:sldId id="4727" r:id="rId55"/>
    <p:sldId id="4729" r:id="rId56"/>
    <p:sldId id="4728" r:id="rId57"/>
    <p:sldId id="4756" r:id="rId58"/>
    <p:sldId id="4757" r:id="rId59"/>
    <p:sldId id="4758" r:id="rId60"/>
    <p:sldId id="4759" r:id="rId61"/>
    <p:sldId id="294" r:id="rId62"/>
    <p:sldId id="280" r:id="rId6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F34530-7342-32DE-5E60-688A3360FF87}" name="Christian Blume" initials="CB" userId="S::christian.blume@uhmynd.se::69877e2a-2ed8-49bf-bd29-b548c20a7ad0" providerId="AD"/>
  <p188:author id="{5F89DA36-B3E7-198F-E173-BB4BAD49F1AC}" name="Nalinn Altuntas" initials="NA" userId="S::nalinn.altuntas@uhmynd.se::1597d8da-7474-47bf-8fa7-e8a9cbe94072" providerId="AD"/>
  <p188:author id="{073B0442-F4FC-5AAE-271F-E81B4CF6700F}" name="Maisa Young" initials="MY" userId="S::maisa.young@uhmynd.se::9a3133e0-f760-471a-b7d9-574dc925f6d3" providerId="AD"/>
  <p188:author id="{5C955290-709E-0409-46E9-5D7209C6A3B8}" name="Anna Larka" initials="AL" userId="S::anna.larka@uhmynd.se::79476431-be08-4204-9279-ed250e70328a" providerId="AD"/>
  <p188:author id="{398AFEA7-337F-1A6A-FD51-A8341AD023E5}" name="Cecilia Östrand" initials="CÖ" userId="S::cecilia.ostrand@uhmynd.se::8c18ad34-b5e2-4cb4-8e20-3a4cbb2362f0" providerId="AD"/>
  <p188:author id="{95D282CA-DDA4-F1AD-A1D1-39D3547BB3BD}" name="Elisabeth Merck Rasin" initials="EMR" userId="S::elisabeth.merck_rasin@uhmynd.se::3ed960d9-71e4-465a-b9d0-e360dc7d60c9" providerId="AD"/>
  <p188:author id="{E55EFECB-0932-726A-E60D-AAC31213B172}" name="Sofia Mårtensson" initials="SM" userId="S::sofia.martensson@uhmynd.se::27742e8a-6cc8-46c2-93b2-265f14aab75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B2879"/>
    <a:srgbClr val="DD28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32"/>
      </p:cViewPr>
      <p:guideLst/>
    </p:cSldViewPr>
  </p:slideViewPr>
  <p:notesTextViewPr>
    <p:cViewPr>
      <p:scale>
        <a:sx n="1" d="1"/>
        <a:sy n="1" d="1"/>
      </p:scale>
      <p:origin x="0" y="0"/>
    </p:cViewPr>
  </p:notesTextViewPr>
  <p:sorterViewPr>
    <p:cViewPr>
      <p:scale>
        <a:sx n="100" d="100"/>
        <a:sy n="100" d="100"/>
      </p:scale>
      <p:origin x="0" y="-119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6A953-909E-0442-8772-67DAD1A9B8A4}" type="datetimeFigureOut">
              <a:rPr lang="sv-SE" smtClean="0"/>
              <a:t>2023-01-25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473DD-EFE9-BE41-8E83-32337D6D47A0}" type="slidenum">
              <a:rPr lang="sv-SE" smtClean="0"/>
              <a:t>‹#›</a:t>
            </a:fld>
            <a:endParaRPr lang="sv-SE"/>
          </a:p>
        </p:txBody>
      </p:sp>
    </p:spTree>
    <p:extLst>
      <p:ext uri="{BB962C8B-B14F-4D97-AF65-F5344CB8AC3E}">
        <p14:creationId xmlns:p14="http://schemas.microsoft.com/office/powerpoint/2010/main" val="220097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a:t>
            </a:fld>
            <a:endParaRPr lang="sv-SE"/>
          </a:p>
        </p:txBody>
      </p:sp>
    </p:spTree>
    <p:extLst>
      <p:ext uri="{BB962C8B-B14F-4D97-AF65-F5344CB8AC3E}">
        <p14:creationId xmlns:p14="http://schemas.microsoft.com/office/powerpoint/2010/main" val="404242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ea typeface="Calibri"/>
                <a:cs typeface="Calibri"/>
              </a:rPr>
              <a:t>Talmanus: </a:t>
            </a:r>
          </a:p>
          <a:p>
            <a:r>
              <a:rPr lang="sv-SE" noProof="0"/>
              <a:t>Likabehandlingsprincipen innebär att leverantörer i lika situationer ska behandlas lika. Alla leverantörer ska exempelvis få samma information vid samma tillfälle. Ytterligare ett exempel är att det inte går att acceptera ett anbud som lämnats in för sent, eftersom samma regler och tidsfrister ska gälla alla. </a:t>
            </a:r>
            <a:endParaRPr lang="en-US">
              <a:ea typeface="Calibri"/>
              <a:cs typeface="Calibri"/>
            </a:endParaRPr>
          </a:p>
          <a:p>
            <a:endParaRPr lang="en-US">
              <a:ea typeface="Calibri"/>
              <a:cs typeface="Calibri"/>
            </a:endParaRP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10</a:t>
            </a:fld>
            <a:endParaRPr lang="sv-SE"/>
          </a:p>
        </p:txBody>
      </p:sp>
    </p:spTree>
    <p:extLst>
      <p:ext uri="{BB962C8B-B14F-4D97-AF65-F5344CB8AC3E}">
        <p14:creationId xmlns:p14="http://schemas.microsoft.com/office/powerpoint/2010/main" val="3782382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noProof="0" err="1">
                <a:latin typeface="+mn-lt"/>
                <a:ea typeface="Calibri" panose="020F0502020204030204" pitchFamily="34" charset="0"/>
                <a:cs typeface="Calibri" panose="020F0502020204030204" pitchFamily="34" charset="0"/>
              </a:rPr>
              <a:t>Talmanus</a:t>
            </a:r>
            <a:r>
              <a:rPr lang="sv-SE" sz="1200" b="1" noProof="0">
                <a:latin typeface="+mn-lt"/>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latin typeface="+mn-lt"/>
                <a:ea typeface="Calibri" panose="020F0502020204030204" pitchFamily="34" charset="0"/>
                <a:cs typeface="Calibri" panose="020F0502020204030204" pitchFamily="34" charset="0"/>
              </a:rPr>
              <a:t>Med principen om icke-diskriminering </a:t>
            </a:r>
            <a:r>
              <a:rPr lang="sv-SE" sz="1200">
                <a:latin typeface="+mn-lt"/>
                <a:ea typeface="Calibri" panose="020F0502020204030204" pitchFamily="34" charset="0"/>
                <a:cs typeface="Calibri" panose="020F0502020204030204" pitchFamily="34" charset="0"/>
              </a:rPr>
              <a:t>innebär att det är förbjudet att diskriminera leverantörer på grund av nationalitet </a:t>
            </a:r>
            <a:r>
              <a:rPr lang="sv-SE" sz="1200">
                <a:effectLst/>
                <a:latin typeface="+mn-lt"/>
                <a:ea typeface="Calibri" panose="020F0502020204030204" pitchFamily="34" charset="0"/>
                <a:cs typeface="Calibri" panose="020F0502020204030204" pitchFamily="34" charset="0"/>
              </a:rPr>
              <a:t>eller på annat sätt diskriminera leverantörer som har sin verksamhet i ett annat land. Till exempel har det ansetts strida mot icke-diskrimineringsprincipen att ställa hårdare krav på transporttid än vad som gäller i vissa andra EU-länder, om inte den upphandlande organisationen (UO) kan visa att ett sådant konkurrensbegränsande krav är befogat. </a:t>
            </a:r>
            <a:endParaRPr lang="sv-SE" sz="1200">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latin typeface="+mn-lt"/>
                <a:ea typeface="Calibri" panose="020F0502020204030204" pitchFamily="34" charset="0"/>
                <a:cs typeface="Calibri" panose="020F0502020204030204" pitchFamily="34" charset="0"/>
              </a:rPr>
              <a:t>Den upphandlande organisationen får inte ställa krav som bara svenska leverantörer känner till eller kan klara av att uppfylla. Det gäller även om organisationen inte förväntar sig anbud av några utländska leverantörer. </a:t>
            </a:r>
            <a:r>
              <a:rPr lang="sv-SE" sz="1200">
                <a:effectLst/>
                <a:latin typeface="+mn-lt"/>
                <a:ea typeface="Calibri" panose="020F0502020204030204" pitchFamily="34" charset="0"/>
                <a:cs typeface="Calibri" panose="020F0502020204030204" pitchFamily="34" charset="0"/>
              </a:rPr>
              <a:t>Det har ansetts strida mot icke-diskrimineringsprincipen när en upphandlande organisation har hänvisat anbudsgivarna till vissa bestämda leverantörer/grossister. </a:t>
            </a:r>
            <a:r>
              <a:rPr lang="sv-SE" sz="1200" b="0" i="0">
                <a:solidFill>
                  <a:srgbClr val="000000"/>
                </a:solidFill>
                <a:effectLst/>
                <a:latin typeface="+mn-lt"/>
                <a:ea typeface="Calibri" panose="020F0502020204030204" pitchFamily="34" charset="0"/>
                <a:cs typeface="Calibri" panose="020F0502020204030204" pitchFamily="34" charset="0"/>
              </a:rPr>
              <a:t>Lokala leverantörer får inte ges företräde. </a:t>
            </a:r>
            <a:endParaRPr lang="sv-SE" sz="1200">
              <a:effectLst/>
              <a:latin typeface="+mn-lt"/>
              <a:ea typeface="Calibri" panose="020F0502020204030204" pitchFamily="34" charset="0"/>
              <a:cs typeface="Calibri" panose="020F0502020204030204" pitchFamily="34" charset="0"/>
            </a:endParaRPr>
          </a:p>
          <a:p>
            <a:endParaRPr lang="sv-SE" noProof="0">
              <a:latin typeface="Calibri" panose="020F0502020204030204" pitchFamily="34" charset="0"/>
              <a:ea typeface="Calibri" panose="020F0502020204030204" pitchFamily="34" charset="0"/>
              <a:cs typeface="Calibri" panose="020F0502020204030204" pitchFamily="34" charset="0"/>
            </a:endParaRPr>
          </a:p>
          <a:p>
            <a:endParaRPr lang="sv-SE" noProof="0"/>
          </a:p>
        </p:txBody>
      </p:sp>
      <p:sp>
        <p:nvSpPr>
          <p:cNvPr id="4" name="Platshållare för bildnummer 3"/>
          <p:cNvSpPr>
            <a:spLocks noGrp="1"/>
          </p:cNvSpPr>
          <p:nvPr>
            <p:ph type="sldNum" sz="quarter" idx="5"/>
          </p:nvPr>
        </p:nvSpPr>
        <p:spPr/>
        <p:txBody>
          <a:bodyPr/>
          <a:lstStyle/>
          <a:p>
            <a:fld id="{ACB473DD-EFE9-BE41-8E83-32337D6D47A0}" type="slidenum">
              <a:rPr lang="sv-SE" smtClean="0"/>
              <a:t>11</a:t>
            </a:fld>
            <a:endParaRPr lang="sv-SE"/>
          </a:p>
        </p:txBody>
      </p:sp>
    </p:spTree>
    <p:extLst>
      <p:ext uri="{BB962C8B-B14F-4D97-AF65-F5344CB8AC3E}">
        <p14:creationId xmlns:p14="http://schemas.microsoft.com/office/powerpoint/2010/main" val="2819778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12</a:t>
            </a:fld>
            <a:endParaRPr lang="sv-SE"/>
          </a:p>
        </p:txBody>
      </p:sp>
    </p:spTree>
    <p:extLst>
      <p:ext uri="{BB962C8B-B14F-4D97-AF65-F5344CB8AC3E}">
        <p14:creationId xmlns:p14="http://schemas.microsoft.com/office/powerpoint/2010/main" val="1697116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latin typeface="+mn-lt"/>
                <a:ea typeface="Calibri"/>
                <a:cs typeface="Calibri"/>
              </a:rPr>
              <a:t>Talmanus:</a:t>
            </a:r>
            <a:r>
              <a:rPr lang="en-US" b="1">
                <a:ea typeface="Calibri"/>
                <a:cs typeface="Calibri"/>
              </a:rPr>
              <a:t> </a:t>
            </a:r>
            <a:endParaRPr lang="en-US" b="1">
              <a:latin typeface="+mn-lt"/>
              <a:ea typeface="Calibri"/>
              <a:cs typeface="Calibri"/>
            </a:endParaRPr>
          </a:p>
          <a:p>
            <a:pPr>
              <a:defRPr/>
            </a:pPr>
            <a:r>
              <a:rPr lang="sv-SE" sz="1200" b="0" i="0" kern="1200" noProof="0">
                <a:solidFill>
                  <a:srgbClr val="000000"/>
                </a:solidFill>
                <a:effectLst/>
                <a:latin typeface="+mn-lt"/>
                <a:ea typeface="+mn-ea"/>
                <a:cs typeface="+mn-cs"/>
              </a:rPr>
              <a:t>Det här är en modell som Upphandlingsmyndigheten har tagit fram för att visualisera </a:t>
            </a:r>
            <a:r>
              <a:rPr lang="sv-SE">
                <a:solidFill>
                  <a:srgbClr val="000000"/>
                </a:solidFill>
              </a:rPr>
              <a:t>inköpsprocessen </a:t>
            </a:r>
            <a:r>
              <a:rPr lang="sv-SE" sz="1200" b="0" i="0" kern="1200" noProof="0">
                <a:solidFill>
                  <a:srgbClr val="000000"/>
                </a:solidFill>
                <a:effectLst/>
                <a:latin typeface="+mn-lt"/>
                <a:ea typeface="+mn-ea"/>
                <a:cs typeface="+mn-cs"/>
              </a:rPr>
              <a:t>i sin helhet.</a:t>
            </a:r>
            <a:r>
              <a:rPr lang="sv-SE">
                <a:solidFill>
                  <a:srgbClr val="000000"/>
                </a:solidFill>
              </a:rPr>
              <a:t> </a:t>
            </a:r>
            <a:endParaRPr lang="sv-SE" sz="1200" b="0" i="0" kern="1200" noProof="0">
              <a:solidFill>
                <a:srgbClr val="000000"/>
              </a:solidFill>
              <a:effectLst/>
              <a:latin typeface="+mn-lt"/>
              <a:cs typeface="Calibri"/>
            </a:endParaRPr>
          </a:p>
          <a:p>
            <a:pPr marL="0" algn="l" defTabSz="914400" rtl="0" eaLnBrk="1" latinLnBrk="0" hangingPunct="1"/>
            <a:endParaRPr lang="sv-SE" b="1">
              <a:latin typeface="+mn-lt"/>
              <a:ea typeface="Calibri"/>
              <a:cs typeface="Calibri"/>
            </a:endParaRPr>
          </a:p>
          <a:p>
            <a:r>
              <a:rPr lang="sv-SE" b="1" u="none">
                <a:latin typeface="+mn-lt"/>
                <a:ea typeface="Calibri"/>
                <a:cs typeface="Calibri"/>
              </a:rPr>
              <a:t>Zon 1 – Förbereda, Planera och Kartlägga</a:t>
            </a:r>
            <a:r>
              <a:rPr lang="sv-SE" b="1">
                <a:ea typeface="Calibri"/>
                <a:cs typeface="Calibri"/>
              </a:rPr>
              <a:t> </a:t>
            </a:r>
            <a:endParaRPr lang="sv-SE" b="1" u="none">
              <a:latin typeface="+mn-lt"/>
              <a:ea typeface="Calibri"/>
              <a:cs typeface="Calibri"/>
            </a:endParaRPr>
          </a:p>
          <a:p>
            <a:pPr>
              <a:defRPr/>
            </a:pPr>
            <a:r>
              <a:rPr lang="sv-SE">
                <a:latin typeface="+mn-lt"/>
                <a:ea typeface="Calibri"/>
                <a:cs typeface="Calibri"/>
              </a:rPr>
              <a:t>För</a:t>
            </a:r>
            <a:r>
              <a:rPr lang="sv-SE" b="0">
                <a:latin typeface="+mn-lt"/>
                <a:ea typeface="Calibri"/>
                <a:cs typeface="Calibri"/>
              </a:rPr>
              <a:t> </a:t>
            </a:r>
            <a:r>
              <a:rPr lang="sv-SE" b="0">
                <a:ea typeface="Calibri"/>
                <a:cs typeface="Calibri"/>
              </a:rPr>
              <a:t>beställaren </a:t>
            </a:r>
            <a:r>
              <a:rPr lang="sv-SE">
                <a:latin typeface="+mn-lt"/>
                <a:ea typeface="Calibri"/>
                <a:cs typeface="Calibri"/>
              </a:rPr>
              <a:t>innebär detta att man i det första steget ska identifiera, analysera och beskriva behoven som ligger till grund för själva upphandlingen. </a:t>
            </a:r>
          </a:p>
          <a:p>
            <a:pPr>
              <a:defRPr/>
            </a:pPr>
            <a:endParaRPr lang="sv-SE">
              <a:latin typeface="+mn-lt"/>
              <a:ea typeface="Calibri"/>
              <a:cs typeface="Calibri"/>
            </a:endParaRPr>
          </a:p>
          <a:p>
            <a:pPr>
              <a:defRPr/>
            </a:pPr>
            <a:r>
              <a:rPr lang="sv-SE">
                <a:latin typeface="+mn-lt"/>
                <a:ea typeface="Calibri"/>
                <a:cs typeface="Calibri"/>
              </a:rPr>
              <a:t>I den första zonen förbereds hela upphandlingen, en viktig del för det kommande upphandlingsarbetet. Här kan det </a:t>
            </a:r>
            <a:r>
              <a:rPr lang="sv-SE" sz="1200" b="0" i="0" u="none" strike="noStrike" baseline="0">
                <a:solidFill>
                  <a:srgbClr val="000000"/>
                </a:solidFill>
                <a:latin typeface="+mn-lt"/>
              </a:rPr>
              <a:t>krävas flera kompletterande kompetenser inom organisationen för att lyckas genom hela upphandlingsprocessen.</a:t>
            </a:r>
            <a:r>
              <a:rPr lang="sv-SE" sz="1200">
                <a:latin typeface="+mn-lt"/>
              </a:rPr>
              <a:t> Dvs. förberedelserna ö</a:t>
            </a:r>
            <a:r>
              <a:rPr lang="sv-SE" sz="1200" b="0" i="0" u="none" strike="noStrike" baseline="0">
                <a:solidFill>
                  <a:srgbClr val="000000"/>
                </a:solidFill>
                <a:latin typeface="+mn-lt"/>
              </a:rPr>
              <a:t>kar chanserna att få in anbud som motsvarar och tillgodoser det uppsatta behoven och målen.</a:t>
            </a:r>
            <a:r>
              <a:rPr lang="sv-SE">
                <a:solidFill>
                  <a:srgbClr val="000000"/>
                </a:solidFill>
              </a:rPr>
              <a:t> </a:t>
            </a:r>
            <a:endParaRPr lang="sv-SE" sz="1200" b="0" i="0" u="none" strike="noStrike" baseline="0">
              <a:solidFill>
                <a:srgbClr val="000000"/>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a:solidFill>
                <a:srgbClr val="000000"/>
              </a:solidFill>
              <a:latin typeface="+mn-lt"/>
            </a:endParaRPr>
          </a:p>
          <a:p>
            <a:pPr>
              <a:defRPr/>
            </a:pPr>
            <a:r>
              <a:rPr lang="sv-SE" sz="1200" b="0" i="0" u="sng" strike="noStrike" baseline="0">
                <a:solidFill>
                  <a:srgbClr val="000000"/>
                </a:solidFill>
                <a:latin typeface="+mn-lt"/>
              </a:rPr>
              <a:t>Men först:</a:t>
            </a:r>
            <a:r>
              <a:rPr lang="sv-SE" u="sng">
                <a:solidFill>
                  <a:srgbClr val="000000"/>
                </a:solidFill>
              </a:rPr>
              <a:t> </a:t>
            </a:r>
            <a:endParaRPr lang="sv-SE" b="0" u="sng" noProof="0">
              <a:latin typeface="+mn-lt"/>
              <a:cs typeface="Calibri"/>
            </a:endParaRPr>
          </a:p>
          <a:p>
            <a:r>
              <a:rPr lang="sv-SE" noProof="0">
                <a:latin typeface="+mn-lt"/>
                <a:cs typeface="Calibri"/>
              </a:rPr>
              <a:t>- Nuläget, hur har ni löst behoven hittills?</a:t>
            </a:r>
            <a:endParaRPr lang="sv-SE" noProof="0">
              <a:latin typeface="+mn-lt"/>
              <a:ea typeface="Calibri"/>
              <a:cs typeface="Calibri"/>
            </a:endParaRPr>
          </a:p>
          <a:p>
            <a:r>
              <a:rPr lang="sv-SE" noProof="0">
                <a:latin typeface="+mn-lt"/>
                <a:cs typeface="Calibri"/>
              </a:rPr>
              <a:t>- Verksamhetens och slutanvändarnas behov.</a:t>
            </a:r>
            <a:endParaRPr lang="sv-SE" noProof="0">
              <a:latin typeface="+mn-lt"/>
              <a:ea typeface="Calibri"/>
              <a:cs typeface="Calibri"/>
            </a:endParaRPr>
          </a:p>
          <a:p>
            <a:r>
              <a:rPr lang="sv-SE" noProof="0">
                <a:latin typeface="+mn-lt"/>
                <a:cs typeface="Calibri"/>
              </a:rPr>
              <a:t>- Mål och syfte med upphandlingen.</a:t>
            </a:r>
            <a:endParaRPr lang="sv-SE" noProof="0">
              <a:latin typeface="+mn-lt"/>
              <a:ea typeface="Calibri"/>
              <a:cs typeface="Calibri"/>
            </a:endParaRPr>
          </a:p>
          <a:p>
            <a:r>
              <a:rPr lang="sv-SE" noProof="0">
                <a:latin typeface="+mn-lt"/>
                <a:cs typeface="Calibri"/>
              </a:rPr>
              <a:t>- Affärens totala kostnader.</a:t>
            </a:r>
            <a:endParaRPr lang="sv-SE">
              <a:latin typeface="+mn-lt"/>
              <a:ea typeface="Calibri"/>
              <a:cs typeface="Calibri"/>
            </a:endParaRPr>
          </a:p>
          <a:p>
            <a:endParaRPr lang="sv-SE">
              <a:latin typeface="+mn-lt"/>
              <a:ea typeface="Calibri"/>
              <a:cs typeface="Calibri"/>
            </a:endParaRPr>
          </a:p>
          <a:p>
            <a:r>
              <a:rPr lang="sv-SE" u="sng" noProof="0">
                <a:latin typeface="+mn-lt"/>
                <a:ea typeface="Calibri"/>
                <a:cs typeface="Calibri"/>
              </a:rPr>
              <a:t>Fundera kring:</a:t>
            </a:r>
          </a:p>
          <a:p>
            <a:pPr marL="171450" indent="-171450">
              <a:buFontTx/>
              <a:buChar char="-"/>
            </a:pPr>
            <a:r>
              <a:rPr lang="sv-SE" noProof="0">
                <a:latin typeface="+mn-lt"/>
              </a:rPr>
              <a:t>Finns lärdomar att hämta från föregående inköpsprocess?</a:t>
            </a:r>
            <a:endParaRPr lang="sv-SE" noProof="0">
              <a:latin typeface="+mn-lt"/>
              <a:cs typeface="Calibri"/>
            </a:endParaRPr>
          </a:p>
          <a:p>
            <a:pPr marL="171450" indent="-171450">
              <a:buFontTx/>
              <a:buChar char="-"/>
            </a:pPr>
            <a:r>
              <a:rPr lang="sv-SE" noProof="0">
                <a:latin typeface="+mn-lt"/>
              </a:rPr>
              <a:t>Hur ser organisationens behov ut och varför behöver inköpet utföras just nu? </a:t>
            </a:r>
            <a:endParaRPr lang="sv-SE" noProof="0">
              <a:latin typeface="+mn-lt"/>
              <a:cs typeface="Calibri"/>
            </a:endParaRPr>
          </a:p>
          <a:p>
            <a:pPr marL="171450" indent="-171450">
              <a:buFontTx/>
              <a:buChar char="-"/>
            </a:pPr>
            <a:r>
              <a:rPr lang="sv-SE" noProof="0">
                <a:latin typeface="+mn-lt"/>
              </a:rPr>
              <a:t>Vilka krav kan du som</a:t>
            </a:r>
            <a:r>
              <a:rPr lang="sv-SE" b="0" noProof="0">
                <a:latin typeface="+mn-lt"/>
              </a:rPr>
              <a:t> </a:t>
            </a:r>
            <a:r>
              <a:rPr lang="sv-SE" b="0"/>
              <a:t>beställare</a:t>
            </a:r>
            <a:r>
              <a:rPr lang="sv-SE" b="0" noProof="0">
                <a:latin typeface="+mn-lt"/>
              </a:rPr>
              <a:t> </a:t>
            </a:r>
            <a:r>
              <a:rPr lang="sv-SE" noProof="0">
                <a:latin typeface="+mn-lt"/>
              </a:rPr>
              <a:t>ställa utifrån verksamhetens målsättningar och behov?</a:t>
            </a:r>
            <a:endParaRPr lang="sv-SE" noProof="0">
              <a:latin typeface="+mn-lt"/>
              <a:cs typeface="Calibri"/>
            </a:endParaRPr>
          </a:p>
          <a:p>
            <a:pPr marL="171450" indent="-171450">
              <a:buFontTx/>
              <a:buChar char="-"/>
            </a:pPr>
            <a:r>
              <a:rPr lang="sv-SE" noProof="0">
                <a:latin typeface="+mn-lt"/>
              </a:rPr>
              <a:t>När behöver behoven kunna tillgodoses? </a:t>
            </a:r>
            <a:endParaRPr lang="sv-SE">
              <a:latin typeface="+mn-lt"/>
              <a:ea typeface="Calibri"/>
              <a:cs typeface="Calibri"/>
            </a:endParaRPr>
          </a:p>
          <a:p>
            <a:endParaRPr lang="sv-SE">
              <a:latin typeface="+mn-lt"/>
              <a:ea typeface="Calibri"/>
              <a:cs typeface="Calibri"/>
            </a:endParaRPr>
          </a:p>
          <a:p>
            <a:r>
              <a:rPr lang="sv-SE" b="1" u="none">
                <a:latin typeface="+mn-lt"/>
                <a:ea typeface="Calibri"/>
                <a:cs typeface="Calibri"/>
              </a:rPr>
              <a:t>Zon 2 – Upphandla</a:t>
            </a:r>
          </a:p>
          <a:p>
            <a:r>
              <a:rPr lang="sv-SE">
                <a:latin typeface="+mn-lt"/>
                <a:ea typeface="Calibri"/>
                <a:cs typeface="Calibri"/>
              </a:rPr>
              <a:t>I denna zon genomförs själva upphandlingen utifrån det man kommit fram till i Zon 1.</a:t>
            </a:r>
            <a:r>
              <a:rPr lang="sv-SE">
                <a:ea typeface="Calibri"/>
                <a:cs typeface="Calibri"/>
              </a:rPr>
              <a:t> </a:t>
            </a:r>
            <a:endParaRPr lang="sv-SE">
              <a:latin typeface="+mn-lt"/>
              <a:ea typeface="Calibri"/>
              <a:cs typeface="Calibri"/>
            </a:endParaRPr>
          </a:p>
          <a:p>
            <a:r>
              <a:rPr lang="sv-SE">
                <a:latin typeface="+mn-lt"/>
                <a:ea typeface="Calibri"/>
                <a:cs typeface="Calibri"/>
              </a:rPr>
              <a:t>För</a:t>
            </a:r>
            <a:r>
              <a:rPr lang="sv-SE" b="1">
                <a:latin typeface="+mn-lt"/>
                <a:ea typeface="Calibri"/>
                <a:cs typeface="Calibri"/>
              </a:rPr>
              <a:t> </a:t>
            </a:r>
            <a:r>
              <a:rPr lang="sv-SE" b="0">
                <a:ea typeface="Calibri"/>
                <a:cs typeface="Calibri"/>
              </a:rPr>
              <a:t>beställaren</a:t>
            </a:r>
            <a:r>
              <a:rPr lang="sv-SE" b="0">
                <a:latin typeface="+mn-lt"/>
                <a:ea typeface="Calibri"/>
                <a:cs typeface="Calibri"/>
              </a:rPr>
              <a:t> innebär detta att i </a:t>
            </a:r>
            <a:r>
              <a:rPr lang="sv-SE">
                <a:latin typeface="+mn-lt"/>
                <a:ea typeface="Calibri"/>
                <a:cs typeface="Calibri"/>
              </a:rPr>
              <a:t>Zon 2 vara behjälplig i prövningen och utvärderingen av inkomna anbud med den kravställning som är utförd utifrån behoven som </a:t>
            </a:r>
            <a:r>
              <a:rPr lang="sv-SE">
                <a:ea typeface="Calibri"/>
                <a:cs typeface="Calibri"/>
              </a:rPr>
              <a:t>utformades</a:t>
            </a:r>
            <a:r>
              <a:rPr lang="sv-SE">
                <a:latin typeface="+mn-lt"/>
                <a:ea typeface="Calibri"/>
                <a:cs typeface="Calibri"/>
              </a:rPr>
              <a:t> i Zon 1.  </a:t>
            </a:r>
          </a:p>
          <a:p>
            <a:endParaRPr lang="sv-SE">
              <a:latin typeface="+mn-lt"/>
              <a:ea typeface="Calibri"/>
              <a:cs typeface="Calibri"/>
            </a:endParaRPr>
          </a:p>
          <a:p>
            <a:r>
              <a:rPr lang="sv-SE" b="1" u="none">
                <a:latin typeface="+mn-lt"/>
                <a:ea typeface="Calibri"/>
                <a:cs typeface="Calibri"/>
              </a:rPr>
              <a:t>Zon 3 – Implementera och förvalta</a:t>
            </a:r>
            <a:r>
              <a:rPr lang="sv-SE" b="1">
                <a:ea typeface="Calibri"/>
                <a:cs typeface="Calibri"/>
              </a:rPr>
              <a:t> </a:t>
            </a:r>
            <a:endParaRPr lang="sv-SE" b="1" u="none">
              <a:latin typeface="+mn-lt"/>
              <a:ea typeface="Calibri"/>
              <a:cs typeface="Calibri"/>
            </a:endParaRPr>
          </a:p>
          <a:p>
            <a:r>
              <a:rPr lang="sv-SE">
                <a:latin typeface="+mn-lt"/>
                <a:ea typeface="Calibri"/>
                <a:cs typeface="Calibri"/>
              </a:rPr>
              <a:t>I Zon 3 </a:t>
            </a:r>
            <a:r>
              <a:rPr lang="sv-SE" b="0">
                <a:latin typeface="+mn-lt"/>
                <a:ea typeface="Calibri"/>
                <a:cs typeface="Calibri"/>
              </a:rPr>
              <a:t>är </a:t>
            </a:r>
            <a:r>
              <a:rPr lang="sv-SE" b="0">
                <a:ea typeface="Calibri"/>
                <a:cs typeface="Calibri"/>
              </a:rPr>
              <a:t>beställarens</a:t>
            </a:r>
            <a:r>
              <a:rPr lang="sv-SE" b="0">
                <a:latin typeface="+mn-lt"/>
                <a:ea typeface="Calibri"/>
                <a:cs typeface="Calibri"/>
              </a:rPr>
              <a:t> främsta uppgift att under hela avtalsperioden </a:t>
            </a:r>
            <a:r>
              <a:rPr lang="sv-SE">
                <a:latin typeface="+mn-lt"/>
                <a:ea typeface="Calibri"/>
                <a:cs typeface="Calibri"/>
              </a:rPr>
              <a:t>kontrollera att de ställda kraven i upphandlingen är uppfyllda och levereras enligt avtalsvillkoren. </a:t>
            </a:r>
            <a:endParaRPr lang="en-US">
              <a:latin typeface="+mn-lt"/>
              <a:ea typeface="Calibri"/>
              <a:cs typeface="Calibri"/>
            </a:endParaRPr>
          </a:p>
          <a:p>
            <a:endParaRPr lang="en-US">
              <a:ea typeface="Calibri"/>
              <a:cs typeface="Calibri"/>
            </a:endParaRP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13</a:t>
            </a:fld>
            <a:endParaRPr lang="sv-SE"/>
          </a:p>
        </p:txBody>
      </p:sp>
    </p:spTree>
    <p:extLst>
      <p:ext uri="{BB962C8B-B14F-4D97-AF65-F5344CB8AC3E}">
        <p14:creationId xmlns:p14="http://schemas.microsoft.com/office/powerpoint/2010/main" val="111343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latin typeface="+mn-lt"/>
                <a:ea typeface="Calibri" panose="020F0502020204030204" pitchFamily="34" charset="0"/>
                <a:cs typeface="Calibri" panose="020F0502020204030204" pitchFamily="34" charset="0"/>
              </a:rPr>
              <a:t>Talmanus: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latin typeface="+mn-lt"/>
                <a:ea typeface="Calibri" panose="020F0502020204030204" pitchFamily="34" charset="0"/>
                <a:cs typeface="Calibri" panose="020F0502020204030204" pitchFamily="34" charset="0"/>
              </a:rPr>
              <a:t>Som tidigare nämnts är det </a:t>
            </a:r>
            <a:r>
              <a:rPr lang="sv-SE" b="0">
                <a:latin typeface="+mn-lt"/>
                <a:ea typeface="Calibri" panose="020F0502020204030204" pitchFamily="34" charset="0"/>
                <a:cs typeface="Calibri" panose="020F0502020204030204" pitchFamily="34" charset="0"/>
              </a:rPr>
              <a:t>beställarens</a:t>
            </a:r>
            <a:r>
              <a:rPr lang="sv-SE" b="0" noProof="0">
                <a:latin typeface="+mn-lt"/>
                <a:ea typeface="Calibri" panose="020F0502020204030204" pitchFamily="34" charset="0"/>
                <a:cs typeface="Calibri" panose="020F0502020204030204" pitchFamily="34" charset="0"/>
              </a:rPr>
              <a:t> uppgift </a:t>
            </a:r>
            <a:r>
              <a:rPr lang="sv-SE" noProof="0">
                <a:latin typeface="+mn-lt"/>
                <a:ea typeface="Calibri" panose="020F0502020204030204" pitchFamily="34" charset="0"/>
                <a:cs typeface="Calibri" panose="020F0502020204030204" pitchFamily="34" charset="0"/>
              </a:rPr>
              <a:t>att identifiera, analysera och beskriva behoven som ligger till grund för själva upphandlingen. Detta för att ge upphandlaren en förståelse för vilka krav, villkor och kriterier som senare ska formuleras i upphandlingsdokumenten och vilket upphandlingsförfarande som kan vara lämpligt att använda. </a:t>
            </a:r>
          </a:p>
          <a:p>
            <a:endParaRPr lang="en-US">
              <a:latin typeface="+mn-lt"/>
              <a:ea typeface="Calibri" panose="020F0502020204030204" pitchFamily="34" charset="0"/>
              <a:cs typeface="Calibri" panose="020F0502020204030204" pitchFamily="34" charset="0"/>
            </a:endParaRPr>
          </a:p>
          <a:p>
            <a:r>
              <a:rPr lang="sv-SE" noProof="0">
                <a:latin typeface="+mn-lt"/>
                <a:ea typeface="Calibri" panose="020F0502020204030204" pitchFamily="34" charset="0"/>
                <a:cs typeface="Calibri" panose="020F0502020204030204" pitchFamily="34" charset="0"/>
              </a:rPr>
              <a:t>Syftet är att identifiera vilket eller vilka behov som ska tillgodoses, inte hitta lösningar på det som ska levereras.</a:t>
            </a:r>
            <a:r>
              <a:rPr lang="sv-SE">
                <a:latin typeface="+mn-lt"/>
                <a:ea typeface="Calibri" panose="020F0502020204030204" pitchFamily="34" charset="0"/>
                <a:cs typeface="Calibri" panose="020F0502020204030204" pitchFamily="34" charset="0"/>
              </a:rPr>
              <a:t> </a:t>
            </a:r>
            <a:endParaRPr lang="sv-SE" noProof="0">
              <a:latin typeface="+mn-lt"/>
              <a:ea typeface="Calibri" panose="020F0502020204030204" pitchFamily="34" charset="0"/>
              <a:cs typeface="Calibri" panose="020F0502020204030204" pitchFamily="34" charset="0"/>
            </a:endParaRPr>
          </a:p>
          <a:p>
            <a:endParaRPr lang="sv-SE" noProof="0">
              <a:latin typeface="+mn-lt"/>
              <a:ea typeface="Calibri" panose="020F0502020204030204" pitchFamily="34" charset="0"/>
              <a:cs typeface="Calibri" panose="020F0502020204030204" pitchFamily="34" charset="0"/>
            </a:endParaRPr>
          </a:p>
          <a:p>
            <a:r>
              <a:rPr lang="sv-SE" noProof="0">
                <a:latin typeface="+mn-lt"/>
                <a:ea typeface="Calibri" panose="020F0502020204030204" pitchFamily="34" charset="0"/>
                <a:cs typeface="Calibri" panose="020F0502020204030204" pitchFamily="34" charset="0"/>
              </a:rPr>
              <a:t>För att få information om och få kunskap och vetskap rekommenderas att utföra en marknadsanalys och en tidig dialog med leverantörer </a:t>
            </a:r>
            <a:r>
              <a:rPr lang="sv-SE" sz="1200">
                <a:latin typeface="+mn-lt"/>
                <a:ea typeface="Calibri" panose="020F0502020204030204" pitchFamily="34" charset="0"/>
                <a:cs typeface="Calibri" panose="020F0502020204030204" pitchFamily="34" charset="0"/>
              </a:rPr>
              <a:t>för att uppnå önskat läge med hela upphandlingen. </a:t>
            </a:r>
            <a:r>
              <a:rPr lang="sv-SE" noProof="0">
                <a:latin typeface="+mn-lt"/>
                <a:ea typeface="Calibri" panose="020F0502020204030204" pitchFamily="34" charset="0"/>
                <a:cs typeface="Calibri" panose="020F0502020204030204" pitchFamily="34" charset="0"/>
              </a:rPr>
              <a:t>Efter att ha utfört marknadsanalysen och skaffat sig kunskap om vad marknaden har att erbjuda och vilka leverantörer som finns på den, skapas förutsättningarna att tillgodose den upphandlande organisationens behov.</a:t>
            </a:r>
            <a:r>
              <a:rPr lang="sv-SE">
                <a:latin typeface="+mn-lt"/>
                <a:ea typeface="Calibri" panose="020F0502020204030204" pitchFamily="34" charset="0"/>
                <a:cs typeface="Calibri" panose="020F0502020204030204" pitchFamily="34" charset="0"/>
              </a:rPr>
              <a:t> </a:t>
            </a:r>
          </a:p>
          <a:p>
            <a:endParaRPr lang="sv-SE" noProof="0">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latin typeface="+mn-lt"/>
              </a:rPr>
              <a:t>Den tidiga dialogen är en del av marknadsanalysen. Om ni inte har så bra kunskaper om en marknad eller om marknaden har en hög utvecklingstakt, är det extra viktigt att planera in tid och avsätta resurser för tidig dialog. Den tidiga dialogen kan även göra att ni ser nya möjligheter, som exempelvis att skifta från att upphandla en vara till att upphandla en tjänst. </a:t>
            </a:r>
            <a:endParaRPr lang="sv-SE">
              <a:latin typeface="+mn-lt"/>
              <a:cs typeface="Calibri"/>
            </a:endParaRPr>
          </a:p>
          <a:p>
            <a:endParaRPr lang="sv-SE" noProof="0">
              <a:latin typeface="+mn-lt"/>
              <a:ea typeface="Calibri" panose="020F0502020204030204" pitchFamily="34" charset="0"/>
              <a:cs typeface="Calibri" panose="020F0502020204030204" pitchFamily="34" charset="0"/>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14</a:t>
            </a:fld>
            <a:endParaRPr lang="sv-SE"/>
          </a:p>
        </p:txBody>
      </p:sp>
    </p:spTree>
    <p:extLst>
      <p:ext uri="{BB962C8B-B14F-4D97-AF65-F5344CB8AC3E}">
        <p14:creationId xmlns:p14="http://schemas.microsoft.com/office/powerpoint/2010/main" val="2260265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cs typeface="Calibri"/>
              </a:rPr>
              <a:t>Talmanus: </a:t>
            </a:r>
          </a:p>
          <a:p>
            <a:r>
              <a:rPr lang="sv-SE" b="0">
                <a:latin typeface="+mn-lt"/>
              </a:rPr>
              <a:t>Beställaren</a:t>
            </a:r>
            <a:r>
              <a:rPr lang="sv-SE">
                <a:latin typeface="+mn-lt"/>
              </a:rPr>
              <a:t> får möjligheten att presentera sina behov så att det når önskat resultat. Genom dialog med potentiella leverantörer och andra marknadsaktörer får beställare en bättre bild av vilka lösningar som finns på marknaden eller som kan utvecklas. Dialogen leder ofta till fler lösningsförslag från fler leverantörer, och på så vis en förbättrad konkurrens och effektivare upphandlingar. </a:t>
            </a:r>
          </a:p>
          <a:p>
            <a:endParaRPr lang="en-US">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latin typeface="+mn-lt"/>
                <a:cs typeface="Calibri"/>
              </a:rPr>
              <a:t>Det finns olika sätt att föra </a:t>
            </a:r>
            <a:r>
              <a:rPr lang="sv-SE" noProof="0">
                <a:latin typeface="+mn-lt"/>
              </a:rPr>
              <a:t>dialog, antingen träffar ni potentiella leverantörer, branschorganisationer, experter och andra aktörer eller att ni har en skriftlig dialog med leverantörer genom att skicka ut en </a:t>
            </a:r>
            <a:r>
              <a:rPr lang="sv-SE" noProof="0" err="1">
                <a:latin typeface="+mn-lt"/>
              </a:rPr>
              <a:t>Request</a:t>
            </a:r>
            <a:r>
              <a:rPr lang="sv-SE" noProof="0">
                <a:latin typeface="+mn-lt"/>
              </a:rPr>
              <a:t> for information (RFI) eller upphandlingsdokument på extern remiss.</a:t>
            </a:r>
          </a:p>
          <a:p>
            <a:endParaRPr lang="en-US">
              <a:latin typeface="+mn-lt"/>
            </a:endParaRPr>
          </a:p>
          <a:p>
            <a:r>
              <a:rPr lang="sv-SE">
                <a:latin typeface="+mn-lt"/>
              </a:rPr>
              <a:t>Dialogen kan både </a:t>
            </a:r>
            <a:r>
              <a:rPr lang="sv-SE" b="0">
                <a:latin typeface="+mn-lt"/>
              </a:rPr>
              <a:t>förebygga </a:t>
            </a:r>
            <a:r>
              <a:rPr lang="sv-SE">
                <a:latin typeface="+mn-lt"/>
              </a:rPr>
              <a:t>problem under upphandlingen och under avtalstiden. En bättre ömsesidig förståelse kan även skapa en smidigare inköpsprocess, fler frågor kan hanteras före annonseringen och onödiga missförstånd kan undvikas. Det kan i sin tur leda till färre överprövningar och effektivare samt bättre leveranser. </a:t>
            </a:r>
            <a:endParaRPr lang="sv-SE" noProof="0">
              <a:latin typeface="+mn-lt"/>
              <a:cs typeface="Calibri"/>
            </a:endParaRPr>
          </a:p>
          <a:p>
            <a:endParaRPr lang="sv-SE" noProof="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a:solidFill>
                  <a:srgbClr val="000000"/>
                </a:solidFill>
                <a:effectLst/>
                <a:latin typeface="+mn-lt"/>
                <a:ea typeface="Calibri" panose="020F0502020204030204" pitchFamily="34" charset="0"/>
                <a:cs typeface="Calibri" panose="020F0502020204030204" pitchFamily="34" charset="0"/>
              </a:rPr>
              <a:t>Dialogens rättsliga förutsättningar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mn-lt"/>
                <a:ea typeface="Calibri" panose="020F0502020204030204" pitchFamily="34" charset="0"/>
                <a:cs typeface="Calibri" panose="020F0502020204030204" pitchFamily="34" charset="0"/>
              </a:rPr>
              <a:t>All dialog måste vara förenlig med de grundläggande upphandlingsprinciperna för upphandling. För tidig dialog är det i första hand principerna om öppenhet, likabehandling och icke-diskriminering som är aktuella.</a:t>
            </a:r>
            <a:endParaRPr lang="sv-SE" b="1" i="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i="0" noProof="0">
              <a:solidFill>
                <a:srgbClr val="000000"/>
              </a:solidFill>
              <a:effectLst/>
              <a:latin typeface="+mn-lt"/>
              <a:ea typeface="Calibri" panose="020F0502020204030204" pitchFamily="34" charset="0"/>
              <a:cs typeface="Calibri" panose="020F0502020204030204" pitchFamily="34" charset="0"/>
            </a:endParaRPr>
          </a:p>
          <a:p>
            <a:pPr algn="l"/>
            <a:r>
              <a:rPr lang="sv-SE" b="0" i="0">
                <a:solidFill>
                  <a:srgbClr val="000000"/>
                </a:solidFill>
                <a:effectLst/>
                <a:latin typeface="+mn-lt"/>
                <a:ea typeface="Calibri" panose="020F0502020204030204" pitchFamily="34" charset="0"/>
                <a:cs typeface="Calibri" panose="020F0502020204030204" pitchFamily="34" charset="0"/>
              </a:rPr>
              <a:t>I det praktiska arbetet handlar det bland annat om: </a:t>
            </a:r>
          </a:p>
          <a:p>
            <a:pPr marL="171450" indent="-171450" algn="l">
              <a:buFontTx/>
              <a:buChar char="-"/>
            </a:pPr>
            <a:r>
              <a:rPr lang="sv-SE" b="0" i="0">
                <a:solidFill>
                  <a:srgbClr val="000000"/>
                </a:solidFill>
                <a:effectLst/>
                <a:latin typeface="+mn-lt"/>
                <a:ea typeface="Calibri" panose="020F0502020204030204" pitchFamily="34" charset="0"/>
                <a:cs typeface="Calibri" panose="020F0502020204030204" pitchFamily="34" charset="0"/>
              </a:rPr>
              <a:t>Hur ni bjuder in till dialogmöte.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a:solidFill>
                  <a:srgbClr val="000000"/>
                </a:solidFill>
                <a:effectLst/>
                <a:latin typeface="+mn-lt"/>
                <a:ea typeface="Calibri" panose="020F0502020204030204" pitchFamily="34" charset="0"/>
                <a:cs typeface="Calibri" panose="020F0502020204030204" pitchFamily="34" charset="0"/>
              </a:rPr>
              <a:t>Vilken information ni ger.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a:solidFill>
                  <a:srgbClr val="000000"/>
                </a:solidFill>
                <a:effectLst/>
                <a:latin typeface="+mn-lt"/>
                <a:ea typeface="Calibri" panose="020F0502020204030204" pitchFamily="34" charset="0"/>
                <a:cs typeface="Calibri" panose="020F0502020204030204" pitchFamily="34" charset="0"/>
              </a:rPr>
              <a:t>Hur ni säkerställer att alla leverantörer får samma information.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a:t>Om någon av leverantörerna som lägger anbud i upphandlingen har deltagit i förberedelserna av en upphandling ska de andra anbudsgivarna informeras om vilka upplysningar som har lämnats i det sammanhanget. Det gäller upplysningar som har relevans för upphandlingen. Dokumentera på vilket sätt de enskilda anbudsgivarna har påverkat upphandlingsdokumentationen och att informera de anbudsgivare som inte har deltagit i det förberedande arbetet om att ni har haft dialogmöten inför upphandlingen.</a:t>
            </a:r>
            <a:endParaRPr lang="sv-SE" noProof="0">
              <a:latin typeface="+mn-lt"/>
              <a:cs typeface="Calibri"/>
            </a:endParaRPr>
          </a:p>
          <a:p>
            <a:endParaRPr lang="sv-SE">
              <a:latin typeface="+mn-lt"/>
              <a:cs typeface="Calibri"/>
            </a:endParaRPr>
          </a:p>
          <a:p>
            <a:r>
              <a:rPr lang="sv-SE" b="1">
                <a:latin typeface="+mn-lt"/>
                <a:cs typeface="Calibri" panose="020F0502020204030204"/>
              </a:rPr>
              <a:t>Några exempel på myter om tidig dialog:</a:t>
            </a:r>
          </a:p>
          <a:p>
            <a:r>
              <a:rPr lang="sv-SE" i="0" u="sng">
                <a:latin typeface="+mn-lt"/>
              </a:rPr>
              <a:t>Det är inte lämpligt att prata med leverantörer inför en upphandling</a:t>
            </a:r>
            <a:endParaRPr lang="sv-SE" i="0" u="sng">
              <a:latin typeface="+mn-lt"/>
              <a:cs typeface="Calibri"/>
            </a:endParaRPr>
          </a:p>
          <a:p>
            <a:pPr marL="0" indent="0">
              <a:buFontTx/>
              <a:buNone/>
            </a:pPr>
            <a:r>
              <a:rPr lang="sv-SE">
                <a:latin typeface="+mn-lt"/>
              </a:rPr>
              <a:t>Du både får och bör prata med leverantörer, och alldeles särskilt inför en upphandling. Dialog är en utmärkt metod för att den upphandlande organisationen ska få bättre kännedom om det som ska upphandlas, om dem som levererar varan/ tjänsten och om förutsättningarna på den eventuella marknaden. Tänk bara på att föra dialogen på ett öppet och likabehandlande sätt genom att ge samma information till alla leverantörer. Glöm inte heller att dokumentera det du gör. </a:t>
            </a:r>
            <a:endParaRPr lang="en-US" i="0">
              <a:latin typeface="+mn-lt"/>
            </a:endParaRPr>
          </a:p>
          <a:p>
            <a:pPr marL="0" indent="0">
              <a:buFontTx/>
              <a:buNone/>
            </a:pPr>
            <a:endParaRPr lang="en-US" i="0">
              <a:latin typeface="+mn-lt"/>
            </a:endParaRPr>
          </a:p>
          <a:p>
            <a:pPr marL="0" indent="0">
              <a:buFontTx/>
              <a:buNone/>
            </a:pPr>
            <a:r>
              <a:rPr lang="sv-SE" i="0" u="sng">
                <a:latin typeface="+mn-lt"/>
              </a:rPr>
              <a:t>Alla leverantörer måste bjudas in</a:t>
            </a:r>
            <a:endParaRPr lang="en-US" i="0" u="sng">
              <a:latin typeface="+mn-lt"/>
            </a:endParaRPr>
          </a:p>
          <a:p>
            <a:r>
              <a:rPr lang="sv-SE">
                <a:latin typeface="+mn-lt"/>
              </a:rPr>
              <a:t>Det finns ingen regel som säger att alla potentiella leverantörer måste bjudas in. Organisationen ska skaffa sig tillräckligt mycket kunskap om marknaden för att självständigt kunna utforma ett </a:t>
            </a:r>
            <a:r>
              <a:rPr lang="sv-SE"/>
              <a:t>upphandlingsdokument</a:t>
            </a:r>
            <a:r>
              <a:rPr lang="sv-SE">
                <a:latin typeface="+mn-lt"/>
              </a:rPr>
              <a:t>, och ingen av de deltagande leverantörerna ska kunna påverka utformningen till fördel för sig själv.</a:t>
            </a:r>
            <a:r>
              <a:rPr lang="sv-SE"/>
              <a:t> </a:t>
            </a:r>
            <a:r>
              <a:rPr lang="sv-SE">
                <a:latin typeface="+mn-lt"/>
              </a:rPr>
              <a:t>Det innebär därför inte att man brutit mot likabehandlingsprincipen om man inte bjudit in samtliga leverantörer. Gör en ordentlig undersökning av marknaden och motivera tydligt varför du väljer att endast prata med ett urval. </a:t>
            </a:r>
            <a:endParaRPr lang="en-US">
              <a:latin typeface="+mn-lt"/>
            </a:endParaRPr>
          </a:p>
          <a:p>
            <a:endParaRPr lang="sv-SE">
              <a:cs typeface="Calibri" panose="020F0502020204030204"/>
            </a:endParaRP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15</a:t>
            </a:fld>
            <a:endParaRPr lang="sv-SE"/>
          </a:p>
        </p:txBody>
      </p:sp>
    </p:spTree>
    <p:extLst>
      <p:ext uri="{BB962C8B-B14F-4D97-AF65-F5344CB8AC3E}">
        <p14:creationId xmlns:p14="http://schemas.microsoft.com/office/powerpoint/2010/main" val="3347785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latin typeface="+mn-lt"/>
              </a:rPr>
              <a:t>Talmanus: </a:t>
            </a:r>
          </a:p>
          <a:p>
            <a:r>
              <a:rPr lang="sv-SE">
                <a:latin typeface="+mn-lt"/>
              </a:rPr>
              <a:t>Här är det viktigt att förstå att varje upphandling av varor och tjänster är unika. Därmed blir också de krav man ställer på upphandlingsföremålet unika för varje upphandling. Ska man ställa ett antal obligatoriska krav som samtliga ska vara uppfyllda eller ska man tillämpa tilldelningskriterier?</a:t>
            </a:r>
          </a:p>
          <a:p>
            <a:endParaRPr lang="sv-SE" b="1" noProof="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latin typeface="+mn-lt"/>
              </a:rPr>
              <a:t>En upphandlande organisation har stor frihet att själv formulera kraven på vad som ska upphandlas:</a:t>
            </a:r>
            <a:r>
              <a:rPr lang="sv-SE" sz="1200" kern="1200" noProof="0">
                <a:solidFill>
                  <a:schemeClr val="tx1"/>
                </a:solidFill>
                <a:latin typeface="+mn-lt"/>
                <a:ea typeface="+mn-ea"/>
                <a:cs typeface="+mn-cs"/>
              </a:rPr>
              <a:t> </a:t>
            </a:r>
            <a:endParaRPr lang="sv-SE" sz="1200" i="0" kern="1200" noProof="0">
              <a:solidFill>
                <a:schemeClr val="tx1"/>
              </a:solidFill>
              <a:latin typeface="+mn-lt"/>
              <a:ea typeface="+mn-ea"/>
              <a:cs typeface="+mn-cs"/>
            </a:endParaRPr>
          </a:p>
          <a:p>
            <a:endParaRPr lang="sv-SE" sz="1200" kern="1200" noProof="0">
              <a:solidFill>
                <a:schemeClr val="tx1"/>
              </a:solidFill>
              <a:latin typeface="+mn-lt"/>
              <a:ea typeface="+mn-ea"/>
              <a:cs typeface="+mn-cs"/>
            </a:endParaRPr>
          </a:p>
          <a:p>
            <a:pPr marL="171450" indent="-171450">
              <a:buFontTx/>
              <a:buChar char="-"/>
            </a:pPr>
            <a:r>
              <a:rPr lang="sv-SE">
                <a:solidFill>
                  <a:srgbClr val="000000"/>
                </a:solidFill>
                <a:latin typeface="+mn-lt"/>
              </a:rPr>
              <a:t>K</a:t>
            </a:r>
            <a:r>
              <a:rPr lang="sv-SE" b="0" i="0">
                <a:solidFill>
                  <a:srgbClr val="000000"/>
                </a:solidFill>
                <a:effectLst/>
                <a:latin typeface="+mn-lt"/>
              </a:rPr>
              <a:t>raven som ställs ska ha en koppling till upphandlingsföremålet.</a:t>
            </a:r>
          </a:p>
          <a:p>
            <a:pPr marL="171450" indent="-171450">
              <a:buFontTx/>
              <a:buChar char="-"/>
            </a:pPr>
            <a:r>
              <a:rPr lang="sv-SE" b="0" i="0">
                <a:solidFill>
                  <a:srgbClr val="000000"/>
                </a:solidFill>
                <a:effectLst/>
                <a:latin typeface="+mn-lt"/>
              </a:rPr>
              <a:t>Kraven ska vara både lämpliga och nödvändiga för att uppnå syftet med upphandlingen.</a:t>
            </a:r>
          </a:p>
          <a:p>
            <a:pPr marL="171450" indent="-171450">
              <a:buFontTx/>
              <a:buChar char="-"/>
            </a:pPr>
            <a:r>
              <a:rPr lang="sv-SE" b="0" i="0">
                <a:solidFill>
                  <a:srgbClr val="000000"/>
                </a:solidFill>
                <a:effectLst/>
                <a:latin typeface="+mn-lt"/>
              </a:rPr>
              <a:t>Formulera kraven och definiera behoven i kravställningen på ett så tydligt sätt att leverantören förstår vad som är viktigt och vad den förväntas leverera under hela kontraktsperioden.</a:t>
            </a:r>
          </a:p>
          <a:p>
            <a:pPr marL="0" indent="0">
              <a:buFontTx/>
              <a:buNone/>
            </a:pPr>
            <a:endParaRPr lang="sv-SE" b="0" i="0">
              <a:solidFill>
                <a:srgbClr val="000000"/>
              </a:solidFill>
              <a:effectLst/>
              <a:latin typeface="+mn-lt"/>
            </a:endParaRPr>
          </a:p>
          <a:p>
            <a:pPr marL="0" indent="0">
              <a:buFontTx/>
              <a:buNone/>
            </a:pPr>
            <a:r>
              <a:rPr lang="sv-SE" b="0" i="0">
                <a:solidFill>
                  <a:srgbClr val="000000"/>
                </a:solidFill>
                <a:effectLst/>
                <a:latin typeface="+mn-lt"/>
              </a:rPr>
              <a:t>Samtliga krav ska utformas med hänsyn till de grundläggande upphandlingsprinciperna.</a:t>
            </a:r>
          </a:p>
          <a:p>
            <a:pPr marL="0" indent="0">
              <a:buFontTx/>
              <a:buNone/>
            </a:pPr>
            <a:endParaRPr lang="sv-SE" b="0" i="0">
              <a:solidFill>
                <a:srgbClr val="000000"/>
              </a:solidFill>
              <a:effectLst/>
              <a:latin typeface="sirba-web"/>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16</a:t>
            </a:fld>
            <a:endParaRPr lang="sv-SE"/>
          </a:p>
        </p:txBody>
      </p:sp>
    </p:spTree>
    <p:extLst>
      <p:ext uri="{BB962C8B-B14F-4D97-AF65-F5344CB8AC3E}">
        <p14:creationId xmlns:p14="http://schemas.microsoft.com/office/powerpoint/2010/main" val="3064572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cs typeface="Calibri"/>
              </a:rPr>
              <a:t>Talmanus</a:t>
            </a:r>
          </a:p>
          <a:p>
            <a:pPr>
              <a:defRPr/>
            </a:pPr>
            <a:r>
              <a:rPr lang="sv-SE"/>
              <a:t>Det här är en mycket viktig del i upphandlingsprocessen och ett kvitto på att man ”tänkt rätt” när ni i upphandlingsdokumenten formulerade och ställde kraven. </a:t>
            </a:r>
            <a:endParaRPr lang="sv-SE" b="1" i="0" noProof="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noProof="0">
              <a:solidFill>
                <a:srgbClr val="434343"/>
              </a:solidFill>
              <a:effectLst/>
              <a:latin typeface="+mn-lt"/>
            </a:endParaRPr>
          </a:p>
          <a:p>
            <a:pPr>
              <a:defRPr/>
            </a:pPr>
            <a:r>
              <a:rPr lang="sv-SE" i="0" noProof="0"/>
              <a:t>Ni ska pröva leverantören och anbuden mot de krav ni ställt i upphandlingsdokumenten. Därefter utvärderar ni vilket anbud som bäst uppfyller tilldelningskriterierna. </a:t>
            </a:r>
            <a:r>
              <a:rPr lang="sv-SE" noProof="0"/>
              <a:t>Tilldelningskriterier ska beaktas när anbuden utvärderas.</a:t>
            </a:r>
            <a:r>
              <a:rPr lang="sv-SE"/>
              <a:t> </a:t>
            </a:r>
            <a:endParaRPr lang="sv-SE" b="1"/>
          </a:p>
        </p:txBody>
      </p:sp>
      <p:sp>
        <p:nvSpPr>
          <p:cNvPr id="4" name="Platshållare för bildnummer 3"/>
          <p:cNvSpPr>
            <a:spLocks noGrp="1"/>
          </p:cNvSpPr>
          <p:nvPr>
            <p:ph type="sldNum" sz="quarter" idx="5"/>
          </p:nvPr>
        </p:nvSpPr>
        <p:spPr/>
        <p:txBody>
          <a:bodyPr/>
          <a:lstStyle/>
          <a:p>
            <a:fld id="{ACB473DD-EFE9-BE41-8E83-32337D6D47A0}" type="slidenum">
              <a:rPr lang="sv-SE" smtClean="0"/>
              <a:t>17</a:t>
            </a:fld>
            <a:endParaRPr lang="sv-SE"/>
          </a:p>
        </p:txBody>
      </p:sp>
    </p:spTree>
    <p:extLst>
      <p:ext uri="{BB962C8B-B14F-4D97-AF65-F5344CB8AC3E}">
        <p14:creationId xmlns:p14="http://schemas.microsoft.com/office/powerpoint/2010/main" val="2949639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cs typeface="Calibri"/>
              </a:rPr>
              <a:t>Talmanus: </a:t>
            </a:r>
          </a:p>
          <a:p>
            <a:r>
              <a:rPr lang="sv-SE" i="1" noProof="0">
                <a:cs typeface="Calibri"/>
              </a:rPr>
              <a:t>Här kan ni beskriva hur ni arbetar med utvärdering tillsammans med beställaren i er organisation. </a:t>
            </a:r>
          </a:p>
          <a:p>
            <a:endParaRPr lang="sv-SE" i="1" noProof="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noProof="0"/>
              <a:t>Tilldelningskriterier</a:t>
            </a:r>
            <a:endParaRPr lang="sv-SE" b="1" i="0" noProof="0">
              <a:cs typeface="Calibri"/>
            </a:endParaRPr>
          </a:p>
          <a:p>
            <a:pPr>
              <a:defRPr/>
            </a:pPr>
            <a:r>
              <a:rPr lang="sv-SE" b="0" i="0">
                <a:solidFill>
                  <a:srgbClr val="434343"/>
                </a:solidFill>
                <a:effectLst/>
                <a:latin typeface="+mn-lt"/>
              </a:rPr>
              <a:t>Om ni som beställare vill att kvalitet ska vara avgörande i en upphandling av leverantörer och produkter är det viktigt att utvärderingsgruppen är rätt sammansatt.</a:t>
            </a:r>
            <a:r>
              <a:rPr lang="sv-SE">
                <a:solidFill>
                  <a:srgbClr val="434343"/>
                </a:solidFill>
              </a:rPr>
              <a:t> </a:t>
            </a:r>
            <a:endParaRPr lang="sv-SE" b="0" i="0">
              <a:solidFill>
                <a:srgbClr val="434343"/>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43434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t>Observera att ett anbud fortfarande kan ligga till grund för ett kontrakt trots att ett tilldelningskriterium inte är uppfyllt.</a:t>
            </a:r>
            <a:endParaRPr lang="sv-SE" noProof="0">
              <a:cs typeface="Calibri"/>
            </a:endParaRPr>
          </a:p>
          <a:p>
            <a:endParaRPr lang="sv-SE" i="1" noProof="0">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18</a:t>
            </a:fld>
            <a:endParaRPr lang="sv-SE"/>
          </a:p>
        </p:txBody>
      </p:sp>
    </p:spTree>
    <p:extLst>
      <p:ext uri="{BB962C8B-B14F-4D97-AF65-F5344CB8AC3E}">
        <p14:creationId xmlns:p14="http://schemas.microsoft.com/office/powerpoint/2010/main" val="3395932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latin typeface="+mn-lt"/>
                <a:ea typeface="Calibri"/>
                <a:cs typeface="Calibri"/>
              </a:rPr>
              <a:t>Talmanus: </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a:solidFill>
                  <a:srgbClr val="000000"/>
                </a:solidFill>
                <a:effectLst/>
                <a:latin typeface="+mn-lt"/>
              </a:rPr>
              <a:t>Det är nu avtalet ska implementeras i organisationen samt förvaltas och följas upp så att ni som beställare når de mål som satts upp för upphandlingen.</a:t>
            </a:r>
            <a:endParaRPr lang="en-US" sz="1200" b="0" i="0">
              <a:solidFill>
                <a:srgbClr val="444444"/>
              </a:solidFill>
              <a:effectLst/>
              <a:latin typeface="+mn-lt"/>
            </a:endParaRPr>
          </a:p>
          <a:p>
            <a:pPr algn="l" rtl="0" fontAlgn="base"/>
            <a:endParaRPr lang="sv-SE" sz="1200" b="0" i="0" u="none" strike="noStrike">
              <a:solidFill>
                <a:srgbClr val="000000"/>
              </a:solidFill>
              <a:effectLst/>
              <a:latin typeface="+mn-lt"/>
            </a:endParaRPr>
          </a:p>
          <a:p>
            <a:pPr algn="l" rtl="0" fontAlgn="base"/>
            <a:r>
              <a:rPr lang="sv-SE" sz="1200" b="0" i="0" u="none" strike="noStrike">
                <a:solidFill>
                  <a:srgbClr val="000000"/>
                </a:solidFill>
                <a:effectLst/>
                <a:latin typeface="+mn-lt"/>
              </a:rPr>
              <a:t>Här är det möjligt att samarbeta med leverantören, vilket ger goda förutsättningar till att upprätthålla ett affärsmässigt avtal så båda parter blir nöjda. Ett tips är att passa på att samla information för att i ett tidigt skede lägga en bra grund för det förberedande arbetet som ska genomföras vid kommande upphandling. </a:t>
            </a:r>
            <a:r>
              <a:rPr lang="en-US" sz="1200" b="0" i="0">
                <a:solidFill>
                  <a:srgbClr val="444444"/>
                </a:solidFill>
                <a:effectLst/>
                <a:latin typeface="+mn-lt"/>
              </a:rPr>
              <a:t>​</a:t>
            </a:r>
            <a:endParaRPr lang="en-US" b="0" i="0">
              <a:solidFill>
                <a:srgbClr val="444444"/>
              </a:solidFill>
              <a:effectLst/>
              <a:latin typeface="+mn-lt"/>
            </a:endParaRPr>
          </a:p>
          <a:p>
            <a:pPr algn="l" rtl="0" fontAlgn="base"/>
            <a:r>
              <a:rPr lang="sv-SE" sz="1200" b="0" i="0" u="none" strike="noStrike">
                <a:solidFill>
                  <a:srgbClr val="000000"/>
                </a:solidFill>
                <a:effectLst/>
                <a:latin typeface="+mn-lt"/>
              </a:rPr>
              <a:t> </a:t>
            </a:r>
            <a:r>
              <a:rPr lang="en-US" sz="1200" b="0" i="0">
                <a:solidFill>
                  <a:srgbClr val="444444"/>
                </a:solidFill>
                <a:effectLst/>
                <a:latin typeface="+mn-lt"/>
              </a:rPr>
              <a:t>​</a:t>
            </a:r>
            <a:endParaRPr lang="sv-SE">
              <a:latin typeface="+mn-lt"/>
            </a:endParaRPr>
          </a:p>
          <a:p>
            <a:pPr marL="0" indent="0" algn="l">
              <a:buFontTx/>
              <a:buNone/>
            </a:pPr>
            <a:r>
              <a:rPr lang="sv-SE" b="0" i="0">
                <a:solidFill>
                  <a:srgbClr val="000000"/>
                </a:solidFill>
                <a:effectLst/>
                <a:latin typeface="+mn-lt"/>
              </a:rPr>
              <a:t>Avtalsuppföljning syftar till att säkerställa att leverantören levererar det som är efterfrågat och uppfyller de krav som är ställda i upphandlingsdokumenten.</a:t>
            </a:r>
          </a:p>
          <a:p>
            <a:endParaRPr lang="en-US">
              <a:latin typeface="+mn-lt"/>
              <a:ea typeface="Calibri"/>
              <a:cs typeface="Calibri"/>
            </a:endParaRPr>
          </a:p>
          <a:p>
            <a:pPr marL="171450" indent="-171450">
              <a:buFontTx/>
              <a:buChar char="-"/>
            </a:pPr>
            <a:r>
              <a:rPr lang="sv-SE">
                <a:latin typeface="+mn-lt"/>
              </a:rPr>
              <a:t>Krav på leverantören (kvalificeringskrav).</a:t>
            </a:r>
          </a:p>
          <a:p>
            <a:pPr marL="171450" indent="-171450">
              <a:buFontTx/>
              <a:buChar char="-"/>
            </a:pPr>
            <a:r>
              <a:rPr lang="sv-SE">
                <a:latin typeface="+mn-lt"/>
              </a:rPr>
              <a:t>Krav på upphandlingsföremålet.</a:t>
            </a:r>
          </a:p>
          <a:p>
            <a:pPr marL="171450" indent="-171450">
              <a:buFontTx/>
              <a:buChar char="-"/>
            </a:pPr>
            <a:r>
              <a:rPr lang="sv-SE">
                <a:latin typeface="+mn-lt"/>
              </a:rPr>
              <a:t>Tilldelningskriterier.</a:t>
            </a:r>
          </a:p>
          <a:p>
            <a:pPr marL="171450" indent="-171450">
              <a:buFontTx/>
              <a:buChar char="-"/>
            </a:pPr>
            <a:r>
              <a:rPr lang="sv-SE">
                <a:latin typeface="+mn-lt"/>
              </a:rPr>
              <a:t>Övriga avtalsvillkor. </a:t>
            </a:r>
          </a:p>
          <a:p>
            <a:endParaRPr lang="en-US">
              <a:latin typeface="+mn-lt"/>
              <a:ea typeface="Calibri"/>
              <a:cs typeface="Calibri"/>
            </a:endParaRPr>
          </a:p>
          <a:p>
            <a:r>
              <a:rPr lang="sv-SE" b="1" noProof="0">
                <a:latin typeface="+mn-lt"/>
                <a:ea typeface="Calibri"/>
                <a:cs typeface="Calibri"/>
              </a:rPr>
              <a:t>Etablera regelbunden kontakt</a:t>
            </a:r>
          </a:p>
          <a:p>
            <a:pPr algn="l" rtl="0" fontAlgn="base"/>
            <a:r>
              <a:rPr lang="sv-SE" b="0" i="0" noProof="0">
                <a:solidFill>
                  <a:srgbClr val="000000"/>
                </a:solidFill>
                <a:effectLst/>
                <a:latin typeface="+mn-lt"/>
              </a:rPr>
              <a:t>​</a:t>
            </a:r>
            <a:r>
              <a:rPr lang="sv-SE" b="0" i="0" u="none" strike="noStrike" noProof="0">
                <a:solidFill>
                  <a:srgbClr val="000000"/>
                </a:solidFill>
                <a:effectLst/>
                <a:latin typeface="+mn-lt"/>
              </a:rPr>
              <a:t>En tydlig kommunikation mellan parterna bidrar till en god och affärsmässig relation under avtalsperioden.</a:t>
            </a:r>
            <a:r>
              <a:rPr lang="sv-SE" b="0" i="0" noProof="0">
                <a:solidFill>
                  <a:srgbClr val="000000"/>
                </a:solidFill>
                <a:effectLst/>
                <a:latin typeface="+mn-lt"/>
              </a:rPr>
              <a:t>​  </a:t>
            </a:r>
            <a:r>
              <a:rPr lang="sv-SE" b="0" i="0">
                <a:solidFill>
                  <a:srgbClr val="000000"/>
                </a:solidFill>
                <a:effectLst/>
                <a:latin typeface="+mn-lt"/>
              </a:rPr>
              <a:t>Det ger goda förutsättningar att nå målen för den genomförda upphandlingen .</a:t>
            </a:r>
            <a:endParaRPr lang="sv-SE" b="0" i="0" noProof="0">
              <a:solidFill>
                <a:srgbClr val="000000"/>
              </a:solidFill>
              <a:effectLst/>
              <a:latin typeface="+mn-lt"/>
            </a:endParaRPr>
          </a:p>
          <a:p>
            <a:pPr algn="l" rtl="0" fontAlgn="base"/>
            <a:r>
              <a:rPr lang="sv-SE" b="0" i="0" noProof="0">
                <a:solidFill>
                  <a:srgbClr val="000000"/>
                </a:solidFill>
                <a:effectLst/>
                <a:latin typeface="+mn-lt"/>
              </a:rPr>
              <a:t>​</a:t>
            </a:r>
          </a:p>
          <a:p>
            <a:pPr marL="0" algn="l" defTabSz="914400" rtl="0" eaLnBrk="1" fontAlgn="base" latinLnBrk="0" hangingPunct="1">
              <a:buFont typeface="Arial" panose="020B0604020202020204" pitchFamily="34" charset="0"/>
              <a:buNone/>
            </a:pPr>
            <a:r>
              <a:rPr lang="sv-SE" sz="1200" b="1" kern="1200" noProof="0">
                <a:solidFill>
                  <a:schemeClr val="tx1"/>
                </a:solidFill>
                <a:latin typeface="+mn-lt"/>
                <a:cs typeface="Calibri"/>
              </a:rPr>
              <a:t>Inför kommande upphandling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mn-lt"/>
              </a:rPr>
              <a:t>En väl genomförd avtalsuppföljning - Blir ett utmärkt underlag för kommande upphandlingar!</a:t>
            </a:r>
            <a:endParaRPr lang="sv-SE" b="0" i="0">
              <a:solidFill>
                <a:srgbClr val="444444"/>
              </a:solidFill>
              <a:effectLst/>
              <a:latin typeface="+mn-lt"/>
            </a:endParaRP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19</a:t>
            </a:fld>
            <a:endParaRPr lang="sv-SE"/>
          </a:p>
        </p:txBody>
      </p:sp>
    </p:spTree>
    <p:extLst>
      <p:ext uri="{BB962C8B-B14F-4D97-AF65-F5344CB8AC3E}">
        <p14:creationId xmlns:p14="http://schemas.microsoft.com/office/powerpoint/2010/main" val="2538608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473DD-EFE9-BE41-8E83-32337D6D47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889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cs typeface="Calibri"/>
              </a:rPr>
              <a:t>Talmanus: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t>Ni har mycket att vinna på att aktivt arbeta med avtalsuppföljning då avtalsuppföljning inte bara är en kostnad – det kan ge ekonomiska vinster!</a:t>
            </a:r>
            <a:endParaRPr lang="sv-SE" noProof="0">
              <a:cs typeface="Calibri"/>
            </a:endParaRPr>
          </a:p>
          <a:p>
            <a:endParaRPr lang="sv-SE" b="1">
              <a:cs typeface="Calibri"/>
            </a:endParaRPr>
          </a:p>
          <a:p>
            <a:r>
              <a:rPr lang="sv-SE" b="1" i="0" noProof="0">
                <a:cs typeface="Calibri"/>
              </a:rPr>
              <a:t>Fördelar med avtalsuppföljning </a:t>
            </a:r>
          </a:p>
          <a:p>
            <a:r>
              <a:rPr lang="sv-SE"/>
              <a:t>En god uppföljning skapar en affärsmässig relation med leverantören, främjar konkurrensen och bidrar på sikt till fler och ”bättre” anbud i kommande upphandlingar. </a:t>
            </a:r>
          </a:p>
          <a:p>
            <a:endParaRPr lang="sv-SE"/>
          </a:p>
          <a:p>
            <a:pPr marL="171450" indent="-171450">
              <a:buFontTx/>
              <a:buChar char="-"/>
            </a:pPr>
            <a:r>
              <a:rPr lang="sv-SE"/>
              <a:t>En viktig fördel är att sannolikheten ökar för att ni betalar rätt pris för rätt leverans. </a:t>
            </a:r>
            <a:endParaRPr lang="sv-SE">
              <a:cs typeface="Calibri"/>
            </a:endParaRPr>
          </a:p>
          <a:p>
            <a:pPr marL="171450" indent="-171450">
              <a:buFontTx/>
              <a:buChar char="-"/>
            </a:pPr>
            <a:r>
              <a:rPr lang="sv-SE"/>
              <a:t>Fånga upp ihållande brister/stora brister under en avtalsperiod. </a:t>
            </a:r>
            <a:endParaRPr lang="sv-SE">
              <a:cs typeface="Calibri"/>
            </a:endParaRPr>
          </a:p>
          <a:p>
            <a:pPr marL="171450" indent="-171450">
              <a:buFontTx/>
              <a:buChar char="-"/>
            </a:pPr>
            <a:r>
              <a:rPr lang="sv-SE"/>
              <a:t>Uppföljningen blir även ett viktigt verktyg för att förstärka processerna för framtida inköp. </a:t>
            </a:r>
            <a:endParaRPr lang="sv-SE">
              <a:cs typeface="Calibri"/>
            </a:endParaRPr>
          </a:p>
          <a:p>
            <a:pPr marL="171450" indent="-171450">
              <a:buFontTx/>
              <a:buChar char="-"/>
            </a:pPr>
            <a:r>
              <a:rPr lang="sv-SE"/>
              <a:t>Genom uppföljning uppfattar leverantörer er som seriös och ni får därmed ett ökat förtroende. </a:t>
            </a:r>
            <a:endParaRPr lang="sv-SE">
              <a:cs typeface="Calibri"/>
            </a:endParaRPr>
          </a:p>
          <a:p>
            <a:pPr marL="171450" indent="-171450">
              <a:buFontTx/>
              <a:buChar char="-"/>
            </a:pPr>
            <a:r>
              <a:rPr lang="sv-SE"/>
              <a:t>Upphandlingsrättsligt handlar avtalsuppföljning om att bland annat säkerställa att alla leverantörer behandlas lika.</a:t>
            </a:r>
            <a:endParaRPr lang="sv-SE">
              <a:cs typeface="Calibri"/>
            </a:endParaRPr>
          </a:p>
          <a:p>
            <a:endParaRPr lang="sv-SE" i="1" noProof="0">
              <a:cs typeface="Calibri"/>
            </a:endParaRPr>
          </a:p>
          <a:p>
            <a:r>
              <a:rPr lang="sv-SE"/>
              <a:t>En bristande uppföljning riskerar att ge mindre nogräknade leverantörer en otillbörlig konkurrensfördel.</a:t>
            </a:r>
            <a:endParaRPr lang="sv-SE" noProof="0">
              <a:cs typeface="Calibri"/>
            </a:endParaRPr>
          </a:p>
          <a:p>
            <a:endParaRPr lang="sv-SE" i="1">
              <a:cs typeface="Calibri"/>
            </a:endParaRPr>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20</a:t>
            </a:fld>
            <a:endParaRPr lang="sv-SE"/>
          </a:p>
        </p:txBody>
      </p:sp>
    </p:spTree>
    <p:extLst>
      <p:ext uri="{BB962C8B-B14F-4D97-AF65-F5344CB8AC3E}">
        <p14:creationId xmlns:p14="http://schemas.microsoft.com/office/powerpoint/2010/main" val="3237532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a:latin typeface="Calibri" panose="020F0502020204030204" pitchFamily="34" charset="0"/>
                <a:ea typeface="Calibri" panose="020F0502020204030204" pitchFamily="34" charset="0"/>
                <a:cs typeface="Calibri" panose="020F0502020204030204" pitchFamily="34" charset="0"/>
              </a:rPr>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cs typeface="Calibri" panose="020F0502020204030204" pitchFamily="34" charset="0"/>
              </a:rPr>
              <a:t>Kärt barn har många namn. Vad menas med hållbar upphandling och varför är det viktigt?</a:t>
            </a: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21</a:t>
            </a:fld>
            <a:endParaRPr lang="sv-SE"/>
          </a:p>
        </p:txBody>
      </p:sp>
    </p:spTree>
    <p:extLst>
      <p:ext uri="{BB962C8B-B14F-4D97-AF65-F5344CB8AC3E}">
        <p14:creationId xmlns:p14="http://schemas.microsoft.com/office/powerpoint/2010/main" val="3331700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err="1">
                <a:solidFill>
                  <a:srgbClr val="000000"/>
                </a:solidFill>
                <a:effectLst/>
                <a:latin typeface="Corbel"/>
              </a:rPr>
              <a:t>Talmanus</a:t>
            </a:r>
            <a:r>
              <a:rPr lang="sv-SE" sz="1800" b="1">
                <a:solidFill>
                  <a:srgbClr val="000000"/>
                </a:solidFill>
                <a:effectLst/>
                <a:latin typeface="Corbel"/>
              </a:rPr>
              <a:t>:</a:t>
            </a:r>
          </a:p>
          <a:p>
            <a:r>
              <a:rPr lang="sv-SE" sz="1800">
                <a:solidFill>
                  <a:srgbClr val="000000"/>
                </a:solidFill>
                <a:effectLst/>
                <a:latin typeface="Corbel"/>
              </a:rPr>
              <a:t>Offentliga affärer är globala affärer.</a:t>
            </a:r>
            <a:r>
              <a:rPr lang="sv-SE" sz="1800">
                <a:solidFill>
                  <a:srgbClr val="000000"/>
                </a:solidFill>
                <a:latin typeface="Corbel"/>
              </a:rPr>
              <a:t> </a:t>
            </a:r>
            <a:endParaRPr lang="sv-SE" sz="1800">
              <a:solidFill>
                <a:srgbClr val="000000"/>
              </a:solidFill>
              <a:effectLst/>
              <a:latin typeface="Corbel" panose="020B0503020204020204" pitchFamily="34" charset="0"/>
            </a:endParaRPr>
          </a:p>
          <a:p>
            <a:endParaRPr lang="sv-SE" sz="1800">
              <a:solidFill>
                <a:srgbClr val="000000"/>
              </a:solidFill>
              <a:latin typeface="Corbel" panose="020B0503020204020204" pitchFamily="34" charset="0"/>
            </a:endParaRPr>
          </a:p>
          <a:p>
            <a:r>
              <a:rPr lang="sv-SE" sz="1800">
                <a:solidFill>
                  <a:srgbClr val="000000"/>
                </a:solidFill>
                <a:latin typeface="Corbel"/>
              </a:rPr>
              <a:t>För offentliga organisationer är det både en möjlighet och ett ansvar att använda upphandling som ett styrmedel för att nå samhällspolitiska mål. </a:t>
            </a:r>
            <a:endParaRPr lang="sv-SE" sz="1800">
              <a:solidFill>
                <a:srgbClr val="000000"/>
              </a:solidFill>
              <a:latin typeface="Corbel" panose="020B0503020204020204" pitchFamily="34" charset="0"/>
            </a:endParaRPr>
          </a:p>
          <a:p>
            <a:endParaRPr lang="sv-SE" sz="1800">
              <a:solidFill>
                <a:srgbClr val="000000"/>
              </a:solidFill>
              <a:latin typeface="Corbel" panose="020B0503020204020204" pitchFamily="34" charset="0"/>
            </a:endParaRPr>
          </a:p>
          <a:p>
            <a:r>
              <a:rPr lang="sv-SE" sz="1800">
                <a:solidFill>
                  <a:srgbClr val="000000"/>
                </a:solidFill>
                <a:latin typeface="Corbel"/>
              </a:rPr>
              <a:t>I en hållbar upphandling tar du inte bara hänsyn till de fördelar som uppstår för din organisation utan ser till samhället i sin helhet. Samtidigt minimerar du skador på miljön och värnar om olika sociala aspekter såsom schyssta arbetsvillkor. Det lönar sig såväl för ekonomin som för samhället att ställa hållbarhetskrav i offentlig upphandling.</a:t>
            </a:r>
          </a:p>
        </p:txBody>
      </p:sp>
      <p:sp>
        <p:nvSpPr>
          <p:cNvPr id="4" name="Platshållare för bildnummer 3"/>
          <p:cNvSpPr>
            <a:spLocks noGrp="1"/>
          </p:cNvSpPr>
          <p:nvPr>
            <p:ph type="sldNum" sz="quarter" idx="5"/>
          </p:nvPr>
        </p:nvSpPr>
        <p:spPr/>
        <p:txBody>
          <a:bodyPr/>
          <a:lstStyle/>
          <a:p>
            <a:fld id="{ACB473DD-EFE9-BE41-8E83-32337D6D47A0}" type="slidenum">
              <a:rPr lang="sv-SE" smtClean="0"/>
              <a:t>22</a:t>
            </a:fld>
            <a:endParaRPr lang="sv-SE"/>
          </a:p>
        </p:txBody>
      </p:sp>
    </p:spTree>
    <p:extLst>
      <p:ext uri="{BB962C8B-B14F-4D97-AF65-F5344CB8AC3E}">
        <p14:creationId xmlns:p14="http://schemas.microsoft.com/office/powerpoint/2010/main" val="2382563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err="1">
                <a:latin typeface="Calibri" panose="020F0502020204030204" pitchFamily="34" charset="0"/>
                <a:ea typeface="Calibri" panose="020F0502020204030204" pitchFamily="34" charset="0"/>
                <a:cs typeface="Calibri" panose="020F0502020204030204" pitchFamily="34" charset="0"/>
              </a:rPr>
              <a:t>Talmanus</a:t>
            </a:r>
            <a:r>
              <a:rPr lang="sv-SE" sz="1200" b="1">
                <a:latin typeface="Calibri" panose="020F0502020204030204" pitchFamily="34" charset="0"/>
                <a:ea typeface="Calibri" panose="020F0502020204030204" pitchFamily="34" charset="0"/>
                <a:cs typeface="Calibri" panose="020F0502020204030204" pitchFamily="34" charset="0"/>
              </a:rPr>
              <a:t>:</a:t>
            </a:r>
          </a:p>
          <a:p>
            <a:r>
              <a:rPr lang="sv-SE" sz="1200" b="0" i="1" noProof="0">
                <a:latin typeface="Calibri" panose="020F0502020204030204" pitchFamily="34" charset="0"/>
                <a:ea typeface="Calibri" panose="020F0502020204030204" pitchFamily="34" charset="0"/>
                <a:cs typeface="Calibri" panose="020F0502020204030204" pitchFamily="34" charset="0"/>
              </a:rPr>
              <a:t>OBS! Bilden är klickbar och länkar direkt till Upphandlingsmyndighetens webbplats! (Klicka på: är mindre än två upphandlingar bort)</a:t>
            </a:r>
          </a:p>
          <a:p>
            <a:endParaRPr lang="sv-SE" sz="1200" b="1" i="0">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De 17 globala målen för hållbar utveckling i Agenda 2030, som FN:s medlemsländer har kommit överens om, ska vara uppnådda till år 2030. Det innebär att möjligheterna att använda upphandling som styrmedel är </a:t>
            </a:r>
            <a:r>
              <a:rPr lang="sv-SE" sz="1200" u="none">
                <a:solidFill>
                  <a:srgbClr val="000000"/>
                </a:solidFill>
                <a:effectLst/>
                <a:latin typeface="Calibri" panose="020F0502020204030204" pitchFamily="34" charset="0"/>
                <a:ea typeface="Calibri" panose="020F0502020204030204" pitchFamily="34" charset="0"/>
                <a:cs typeface="Calibri" panose="020F0502020204030204" pitchFamily="34" charset="0"/>
              </a:rPr>
              <a:t>mindre </a:t>
            </a:r>
            <a:r>
              <a:rPr lang="sv-SE" sz="12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än två upphandlingar bort</a:t>
            </a:r>
            <a:r>
              <a:rPr lang="sv-SE" sz="1200" u="none">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Upphandling är därmed ett viktigt styrmedel för att nå samhällspolitiska mål och bidra till mer hållbara affärsmodeller. Genom strategiskt inköpsarbete för hållbar upphandling kan det offentliga tillsammans med näringslivet bidra till en hållbar samhällsutveckling och att vi når målen i Agenda 2030.</a:t>
            </a:r>
          </a:p>
          <a:p>
            <a:pPr marL="0" marR="0">
              <a:spcBef>
                <a:spcPts val="0"/>
              </a:spcBef>
              <a:spcAft>
                <a:spcPts val="0"/>
              </a:spcAft>
            </a:pP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Agenda 2030 ger i sig själv inte i detalj vägledning för vilka krav upphandlande organisationer bör ställa i offentlig upphandling, men visar vilka mål som världens länder har åtagit sig att arbeta för. Det kan användas som en vägledning för en organisations eget hållbarhetsarbete och för att sätta hållbarhetsmål för organisationens inköpsarbete.</a:t>
            </a:r>
          </a:p>
        </p:txBody>
      </p:sp>
      <p:sp>
        <p:nvSpPr>
          <p:cNvPr id="4" name="Platshållare för bildnummer 3"/>
          <p:cNvSpPr>
            <a:spLocks noGrp="1"/>
          </p:cNvSpPr>
          <p:nvPr>
            <p:ph type="sldNum" sz="quarter" idx="5"/>
          </p:nvPr>
        </p:nvSpPr>
        <p:spPr/>
        <p:txBody>
          <a:bodyPr/>
          <a:lstStyle/>
          <a:p>
            <a:fld id="{ACB473DD-EFE9-BE41-8E83-32337D6D47A0}" type="slidenum">
              <a:rPr lang="sv-SE" smtClean="0"/>
              <a:t>23</a:t>
            </a:fld>
            <a:endParaRPr lang="sv-SE"/>
          </a:p>
        </p:txBody>
      </p:sp>
    </p:spTree>
    <p:extLst>
      <p:ext uri="{BB962C8B-B14F-4D97-AF65-F5344CB8AC3E}">
        <p14:creationId xmlns:p14="http://schemas.microsoft.com/office/powerpoint/2010/main" val="1935651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err="1">
                <a:latin typeface="+mn-lt"/>
              </a:rPr>
              <a:t>Talmanus</a:t>
            </a:r>
            <a:r>
              <a:rPr lang="sv-SE" sz="1200" b="1">
                <a:latin typeface="+mn-lt"/>
              </a:rPr>
              <a:t>:</a:t>
            </a:r>
          </a:p>
          <a:p>
            <a:r>
              <a:rPr lang="sv-SE" sz="1200" b="0">
                <a:solidFill>
                  <a:srgbClr val="000000"/>
                </a:solidFill>
                <a:effectLst/>
                <a:latin typeface="+mn-lt"/>
              </a:rPr>
              <a:t>En hållbar upphandling omfattar inte bara miljöpåverkan utan avser en bredare definition av hållbarhet och inkluderar även den sociala och ekonomiska dimensionen.</a:t>
            </a:r>
            <a:r>
              <a:rPr lang="sv-SE">
                <a:solidFill>
                  <a:srgbClr val="000000"/>
                </a:solidFill>
              </a:rPr>
              <a:t> </a:t>
            </a:r>
            <a:endParaRPr lang="sv-SE" sz="1200" b="0">
              <a:solidFill>
                <a:srgbClr val="000000"/>
              </a:solidFill>
              <a:effectLst/>
              <a:latin typeface="+mn-lt"/>
              <a:cs typeface="Calibri"/>
            </a:endParaRPr>
          </a:p>
          <a:p>
            <a:pPr marL="0" marR="0">
              <a:spcBef>
                <a:spcPts val="0"/>
              </a:spcBef>
              <a:spcAft>
                <a:spcPts val="0"/>
              </a:spcAft>
            </a:pPr>
            <a:r>
              <a:rPr lang="sv-SE" sz="1200">
                <a:solidFill>
                  <a:srgbClr val="000000"/>
                </a:solidFill>
                <a:effectLst/>
                <a:latin typeface="+mn-lt"/>
              </a:rPr>
              <a:t> </a:t>
            </a:r>
            <a:endParaRPr lang="sv-SE" sz="1200">
              <a:solidFill>
                <a:srgbClr val="000000"/>
              </a:solidFill>
              <a:effectLst/>
              <a:latin typeface="+mn-lt"/>
              <a:cs typeface="Calibri"/>
            </a:endParaRPr>
          </a:p>
          <a:p>
            <a:r>
              <a:rPr lang="sv-SE" sz="1200" b="1">
                <a:solidFill>
                  <a:srgbClr val="000000"/>
                </a:solidFill>
                <a:effectLst/>
                <a:latin typeface="+mn-lt"/>
              </a:rPr>
              <a:t>Ekonomisk hållbarhet</a:t>
            </a:r>
            <a:r>
              <a:rPr lang="sv-SE" sz="1200">
                <a:solidFill>
                  <a:srgbClr val="000000"/>
                </a:solidFill>
                <a:effectLst/>
                <a:latin typeface="+mn-lt"/>
              </a:rPr>
              <a:t>:</a:t>
            </a:r>
            <a:r>
              <a:rPr lang="sv-SE">
                <a:solidFill>
                  <a:srgbClr val="000000"/>
                </a:solidFill>
              </a:rPr>
              <a:t> </a:t>
            </a:r>
            <a:endParaRPr lang="sv-SE" sz="1200">
              <a:solidFill>
                <a:srgbClr val="000000"/>
              </a:solidFill>
              <a:effectLst/>
              <a:latin typeface="+mn-lt"/>
              <a:cs typeface="Calibri"/>
            </a:endParaRPr>
          </a:p>
          <a:p>
            <a:pPr marL="0" marR="0">
              <a:spcBef>
                <a:spcPts val="0"/>
              </a:spcBef>
              <a:spcAft>
                <a:spcPts val="0"/>
              </a:spcAft>
            </a:pPr>
            <a:r>
              <a:rPr lang="sv-SE" sz="1200">
                <a:solidFill>
                  <a:srgbClr val="000000"/>
                </a:solidFill>
                <a:effectLst/>
                <a:latin typeface="+mn-lt"/>
              </a:rPr>
              <a:t>Den "yngsta" dimensionen av hållbarhet kan verka tvetydig men i praktiken är den självklar för offentligt sektor. Ekonomisk hållbarhet handlar om effektiv användning av skattemedel, att ta hänsyn till de långsiktiga kostnaderna vårda och underhålla resurser för att skapa långsiktigt hållbara värden. Det handlar om att bidra till att använda skattemedel på ett ansvarsfullt sätt, att pengarna inte ska gå till att göra det sämre för människor utan istället till att förbättra. I samband med en upphandling kan det handla om att ta hänsyn till den ekonomiska kostnaden över hela livscykeln och inkludera de långsiktiga kostnaderna för förbrukningen av resurser.</a:t>
            </a:r>
            <a:endParaRPr lang="sv-SE" sz="1200">
              <a:solidFill>
                <a:srgbClr val="000000"/>
              </a:solidFill>
              <a:effectLst/>
              <a:latin typeface="+mn-lt"/>
              <a:cs typeface="Calibri"/>
            </a:endParaRPr>
          </a:p>
          <a:p>
            <a:pPr marL="0" marR="0">
              <a:spcBef>
                <a:spcPts val="0"/>
              </a:spcBef>
              <a:spcAft>
                <a:spcPts val="0"/>
              </a:spcAft>
            </a:pPr>
            <a:r>
              <a:rPr lang="sv-SE" sz="1200">
                <a:solidFill>
                  <a:srgbClr val="000000"/>
                </a:solidFill>
                <a:effectLst/>
                <a:latin typeface="+mn-lt"/>
              </a:rPr>
              <a:t> </a:t>
            </a:r>
            <a:endParaRPr lang="sv-SE" sz="1200">
              <a:solidFill>
                <a:srgbClr val="000000"/>
              </a:solidFill>
              <a:effectLst/>
              <a:latin typeface="+mn-lt"/>
              <a:cs typeface="Calibri"/>
            </a:endParaRPr>
          </a:p>
          <a:p>
            <a:r>
              <a:rPr lang="sv-SE" sz="1200" b="1">
                <a:solidFill>
                  <a:srgbClr val="000000"/>
                </a:solidFill>
                <a:effectLst/>
                <a:latin typeface="+mn-lt"/>
              </a:rPr>
              <a:t>Miljömässig hållbarhet:</a:t>
            </a:r>
            <a:r>
              <a:rPr lang="sv-SE" b="1">
                <a:solidFill>
                  <a:srgbClr val="000000"/>
                </a:solidFill>
              </a:rPr>
              <a:t> </a:t>
            </a:r>
            <a:endParaRPr lang="sv-SE" sz="1200" b="1">
              <a:solidFill>
                <a:srgbClr val="000000"/>
              </a:solidFill>
              <a:effectLst/>
              <a:latin typeface="+mn-lt"/>
              <a:cs typeface="Calibri"/>
            </a:endParaRPr>
          </a:p>
          <a:p>
            <a:r>
              <a:rPr lang="sv-SE" sz="1200">
                <a:solidFill>
                  <a:srgbClr val="000000"/>
                </a:solidFill>
                <a:effectLst/>
                <a:latin typeface="+mn-lt"/>
              </a:rPr>
              <a:t>Miljöfrågan är komplex och omfattar många frågor. Många gånger kan det finnas målkonflikter, dvs för att lösa ett miljöproblem skapas andra miljöproblem. Upphandlande organisationer har en del i det här och är en del av den rådande normen med en linjär ekonomi, där förbrukade produkter hamnar på soptippen. Det innebär att man även kan vara en del av lösningen. Miljömässig hållbarhet i upphandling handlar därmed om att långsiktigt behålla jordens ekosystem och dess funktioner. Det kan exempelvis innebära att man i samband med en upphandling analyserar vilka miljöpåverkan upphandlingsobjektet medför genom att se till hela livscykeln.</a:t>
            </a:r>
            <a:r>
              <a:rPr lang="sv-SE">
                <a:solidFill>
                  <a:srgbClr val="000000"/>
                </a:solidFill>
              </a:rPr>
              <a:t> </a:t>
            </a:r>
            <a:endParaRPr lang="sv-SE" sz="1200">
              <a:solidFill>
                <a:srgbClr val="000000"/>
              </a:solidFill>
              <a:effectLst/>
              <a:latin typeface="+mn-lt"/>
              <a:cs typeface="Calibri"/>
            </a:endParaRPr>
          </a:p>
          <a:p>
            <a:pPr marL="0" marR="0">
              <a:spcBef>
                <a:spcPts val="0"/>
              </a:spcBef>
              <a:spcAft>
                <a:spcPts val="0"/>
              </a:spcAft>
            </a:pPr>
            <a:r>
              <a:rPr lang="sv-SE" sz="1200">
                <a:solidFill>
                  <a:srgbClr val="000000"/>
                </a:solidFill>
                <a:effectLst/>
                <a:latin typeface="+mn-lt"/>
              </a:rPr>
              <a:t> </a:t>
            </a:r>
            <a:endParaRPr lang="sv-SE" sz="1200">
              <a:solidFill>
                <a:srgbClr val="000000"/>
              </a:solidFill>
              <a:effectLst/>
              <a:latin typeface="+mn-lt"/>
              <a:cs typeface="Calibri"/>
            </a:endParaRPr>
          </a:p>
          <a:p>
            <a:r>
              <a:rPr lang="sv-SE" sz="1200" b="1">
                <a:solidFill>
                  <a:srgbClr val="000000"/>
                </a:solidFill>
                <a:effectLst/>
                <a:latin typeface="+mn-lt"/>
              </a:rPr>
              <a:t>Social hållbarhet:</a:t>
            </a:r>
            <a:r>
              <a:rPr lang="sv-SE" b="1">
                <a:solidFill>
                  <a:srgbClr val="000000"/>
                </a:solidFill>
              </a:rPr>
              <a:t>  </a:t>
            </a:r>
            <a:endParaRPr lang="sv-SE" sz="1200">
              <a:solidFill>
                <a:srgbClr val="000000"/>
              </a:solidFill>
              <a:effectLst/>
              <a:latin typeface="+mn-lt"/>
            </a:endParaRPr>
          </a:p>
          <a:p>
            <a:pPr marL="0" marR="0">
              <a:spcBef>
                <a:spcPts val="0"/>
              </a:spcBef>
              <a:spcAft>
                <a:spcPts val="0"/>
              </a:spcAft>
            </a:pPr>
            <a:r>
              <a:rPr lang="sv-SE" sz="1200">
                <a:solidFill>
                  <a:srgbClr val="000000"/>
                </a:solidFill>
                <a:effectLst/>
                <a:latin typeface="+mn-lt"/>
              </a:rPr>
              <a:t>Ett socialt hållbart samhälle är ett jämställt och jämlikt samhälle där människor lever ett gott liv med god hälsa, utan orättvisa skillnader och där alla är delaktiga i samhällsutvecklingen. När upphandlande organisationer tar social hänsyn i upphandlingar medverkar de till att använda skattemedel på ett ansvarsfullt sätt. Det bidrar till att skapa ett socialt hållbart samhälle. Upphandlingsreglerna innebär inte bara möjligheter att inkludera sociala hänsyn vid upphandling, utan också vissa skyldigheter. Det gäller exempelvis vissa arbetsrättsliga villkor och säkerställandet av tillgänglighet. Det kan i samband med en </a:t>
            </a:r>
            <a:r>
              <a:rPr lang="sv-SE" err="1">
                <a:solidFill>
                  <a:srgbClr val="000000"/>
                </a:solidFill>
              </a:rPr>
              <a:t>upphandlinghandla</a:t>
            </a:r>
            <a:r>
              <a:rPr lang="sv-SE" sz="1200">
                <a:solidFill>
                  <a:srgbClr val="000000"/>
                </a:solidFill>
                <a:effectLst/>
                <a:latin typeface="+mn-lt"/>
              </a:rPr>
              <a:t> om att säkerställa schyssta arbetsvillkor för de personer som ska utföra offentliga kontrakt eller att erbjuda personer som står långt ifrån arbetsmarknaden möjlighet till sysselsättning.</a:t>
            </a:r>
            <a:endParaRPr lang="sv-SE" sz="1200">
              <a:solidFill>
                <a:srgbClr val="000000"/>
              </a:solidFill>
              <a:effectLst/>
              <a:latin typeface="+mn-lt"/>
              <a:cs typeface="Calibri"/>
            </a:endParaRPr>
          </a:p>
          <a:p>
            <a:pPr marL="0" marR="0">
              <a:spcBef>
                <a:spcPts val="0"/>
              </a:spcBef>
              <a:spcAft>
                <a:spcPts val="0"/>
              </a:spcAft>
            </a:pPr>
            <a:r>
              <a:rPr lang="sv-SE" sz="1200">
                <a:solidFill>
                  <a:srgbClr val="000000"/>
                </a:solidFill>
                <a:effectLst/>
                <a:latin typeface="+mn-lt"/>
              </a:rPr>
              <a:t> </a:t>
            </a:r>
            <a:endParaRPr lang="sv-SE" sz="1200">
              <a:solidFill>
                <a:srgbClr val="000000"/>
              </a:solidFill>
              <a:effectLst/>
              <a:latin typeface="+mn-lt"/>
              <a:cs typeface="Calibri"/>
            </a:endParaRPr>
          </a:p>
          <a:p>
            <a:r>
              <a:rPr lang="sv-SE" sz="1200" b="0">
                <a:solidFill>
                  <a:srgbClr val="000000"/>
                </a:solidFill>
                <a:effectLst/>
                <a:latin typeface="+mn-lt"/>
              </a:rPr>
              <a:t>Tillsammans utgör dessa dimensioner en viktig grund för hur en upphandlande organisation kan utforma sitt strategisk inköpsarbete för att bidra till ett mer hållbart samhälle.</a:t>
            </a:r>
            <a:r>
              <a:rPr lang="sv-SE">
                <a:solidFill>
                  <a:srgbClr val="000000"/>
                </a:solidFill>
              </a:rPr>
              <a:t> </a:t>
            </a:r>
            <a:endParaRPr lang="sv-SE" sz="1200" b="0">
              <a:solidFill>
                <a:srgbClr val="000000"/>
              </a:solidFill>
              <a:effectLst/>
              <a:latin typeface="+mn-lt"/>
              <a:cs typeface="Calibri"/>
            </a:endParaRP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24</a:t>
            </a:fld>
            <a:endParaRPr lang="sv-SE"/>
          </a:p>
        </p:txBody>
      </p:sp>
    </p:spTree>
    <p:extLst>
      <p:ext uri="{BB962C8B-B14F-4D97-AF65-F5344CB8AC3E}">
        <p14:creationId xmlns:p14="http://schemas.microsoft.com/office/powerpoint/2010/main" val="4062348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latin typeface="+mn-lt"/>
                <a:ea typeface="Calibri" panose="020F0502020204030204" pitchFamily="34" charset="0"/>
                <a:cs typeface="Calibri" panose="020F0502020204030204" pitchFamily="34" charset="0"/>
              </a:rPr>
              <a:t>Talmanus:</a:t>
            </a:r>
          </a:p>
          <a:p>
            <a:r>
              <a:rPr lang="sv-SE" sz="1200" b="0">
                <a:solidFill>
                  <a:srgbClr val="000000"/>
                </a:solidFill>
                <a:effectLst/>
                <a:latin typeface="+mn-lt"/>
                <a:ea typeface="Calibri" panose="020F0502020204030204" pitchFamily="34" charset="0"/>
                <a:cs typeface="Calibri" panose="020F0502020204030204" pitchFamily="34" charset="0"/>
              </a:rPr>
              <a:t>Det kan kännas övermäktigt att ta sig an ALLA hållbarhetsdimensionerna i en upphandling. Därför är det viktigt att göra sig bekant med vilken inköpsstyrning ens organisation har samt vilka av organisationens hållbarhetsmål som är relevanta för upphandlingen i fråga. </a:t>
            </a:r>
          </a:p>
          <a:p>
            <a:endParaRPr lang="sv-SE" sz="1200" b="0">
              <a:solidFill>
                <a:srgbClr val="000000"/>
              </a:solidFill>
              <a:effectLst/>
              <a:latin typeface="+mn-lt"/>
              <a:ea typeface="Calibri" panose="020F0502020204030204" pitchFamily="34" charset="0"/>
              <a:cs typeface="Calibri" panose="020F0502020204030204" pitchFamily="34" charset="0"/>
            </a:endParaRPr>
          </a:p>
          <a:p>
            <a:r>
              <a:rPr lang="sv-SE" sz="1200" b="1">
                <a:solidFill>
                  <a:srgbClr val="000000"/>
                </a:solidFill>
                <a:effectLst/>
                <a:latin typeface="+mn-lt"/>
                <a:ea typeface="Calibri" panose="020F0502020204030204" pitchFamily="34" charset="0"/>
                <a:cs typeface="Calibri" panose="020F0502020204030204" pitchFamily="34" charset="0"/>
              </a:rPr>
              <a:t>Med detta i ryggen kan man i praktiken relativt enkelt integrera hållbarhetsarbete i inköpsprocessen.  </a:t>
            </a:r>
          </a:p>
          <a:p>
            <a:endParaRPr lang="sv-SE" sz="1200" b="1">
              <a:solidFill>
                <a:srgbClr val="000000"/>
              </a:solidFill>
              <a:effectLst/>
              <a:latin typeface="+mn-lt"/>
              <a:ea typeface="Calibri" panose="020F0502020204030204" pitchFamily="34" charset="0"/>
              <a:cs typeface="Calibri" panose="020F0502020204030204" pitchFamily="34" charset="0"/>
            </a:endParaRPr>
          </a:p>
          <a:p>
            <a:r>
              <a:rPr lang="sv-SE" sz="1200">
                <a:solidFill>
                  <a:srgbClr val="000000"/>
                </a:solidFill>
                <a:effectLst/>
                <a:latin typeface="+mn-lt"/>
                <a:ea typeface="Calibri" panose="020F0502020204030204" pitchFamily="34" charset="0"/>
                <a:cs typeface="Calibri" panose="020F0502020204030204" pitchFamily="34" charset="0"/>
              </a:rPr>
              <a:t>Första steget är att analysera vilka påverkan upphandlingen har på hållbarhetsdimensionerna och ställda hållbarhetsmål. Här behöver man ställa sig frågor som till exempel:</a:t>
            </a:r>
          </a:p>
          <a:p>
            <a:endParaRPr lang="sv-SE" sz="1200">
              <a:solidFill>
                <a:srgbClr val="000000"/>
              </a:solidFill>
              <a:effectLst/>
              <a:latin typeface="+mn-lt"/>
              <a:ea typeface="Calibri" panose="020F0502020204030204" pitchFamily="34" charset="0"/>
              <a:cs typeface="Calibri" panose="020F0502020204030204" pitchFamily="34" charset="0"/>
            </a:endParaRPr>
          </a:p>
          <a:p>
            <a:pPr marL="171450" indent="-171450">
              <a:buFontTx/>
              <a:buChar char="-"/>
            </a:pPr>
            <a:r>
              <a:rPr lang="sv-SE" sz="1200" b="0">
                <a:solidFill>
                  <a:srgbClr val="000000"/>
                </a:solidFill>
                <a:effectLst/>
                <a:latin typeface="+mn-lt"/>
                <a:ea typeface="Calibri" panose="020F0502020204030204" pitchFamily="34" charset="0"/>
                <a:cs typeface="Calibri" panose="020F0502020204030204" pitchFamily="34" charset="0"/>
              </a:rPr>
              <a:t>Vilken miljöpåverkan finns det under livscykeln? Var är den störst?</a:t>
            </a:r>
            <a:endParaRPr lang="sv-SE" sz="1200" b="0">
              <a:solidFill>
                <a:schemeClr val="tx1"/>
              </a:solidFill>
              <a:effectLst/>
              <a:latin typeface="+mn-lt"/>
              <a:ea typeface="Calibri" panose="020F0502020204030204" pitchFamily="34" charset="0"/>
              <a:cs typeface="Calibri" panose="020F0502020204030204" pitchFamily="34" charset="0"/>
            </a:endParaRPr>
          </a:p>
          <a:p>
            <a:pPr marL="171450" indent="-171450">
              <a:buFontTx/>
              <a:buChar char="-"/>
            </a:pPr>
            <a:r>
              <a:rPr lang="sv-SE" sz="1200" b="0">
                <a:solidFill>
                  <a:srgbClr val="000000"/>
                </a:solidFill>
                <a:effectLst/>
                <a:latin typeface="+mn-lt"/>
                <a:ea typeface="Calibri" panose="020F0502020204030204" pitchFamily="34" charset="0"/>
                <a:cs typeface="Calibri" panose="020F0502020204030204" pitchFamily="34" charset="0"/>
              </a:rPr>
              <a:t>Var sker tillverkningen? Många varor som köps in tillverkas i länder som ligger utanför EU, annan lagstiftning, andra förutsättningar.</a:t>
            </a:r>
            <a:endParaRPr lang="sv-SE" sz="1200" b="0">
              <a:solidFill>
                <a:schemeClr val="tx1"/>
              </a:solidFill>
              <a:effectLst/>
              <a:latin typeface="+mn-lt"/>
              <a:ea typeface="Calibri" panose="020F0502020204030204" pitchFamily="34" charset="0"/>
              <a:cs typeface="Calibri" panose="020F0502020204030204" pitchFamily="34" charset="0"/>
            </a:endParaRPr>
          </a:p>
          <a:p>
            <a:pPr marL="171450" indent="-171450">
              <a:buFontTx/>
              <a:buChar char="-"/>
            </a:pPr>
            <a:r>
              <a:rPr lang="sv-SE" sz="1200" b="0">
                <a:solidFill>
                  <a:srgbClr val="000000"/>
                </a:solidFill>
                <a:effectLst/>
                <a:latin typeface="+mn-lt"/>
                <a:ea typeface="Calibri" panose="020F0502020204030204" pitchFamily="34" charset="0"/>
                <a:cs typeface="Calibri" panose="020F0502020204030204" pitchFamily="34" charset="0"/>
              </a:rPr>
              <a:t>Hur ser arbetsmiljö och arbetsvillkor vid tillverkningen ut?</a:t>
            </a:r>
            <a:endParaRPr lang="sv-SE" sz="1200" b="0">
              <a:solidFill>
                <a:schemeClr val="tx1"/>
              </a:solidFill>
              <a:effectLst/>
              <a:latin typeface="+mn-lt"/>
              <a:ea typeface="Calibri" panose="020F0502020204030204" pitchFamily="34" charset="0"/>
              <a:cs typeface="Calibri" panose="020F0502020204030204" pitchFamily="34" charset="0"/>
            </a:endParaRPr>
          </a:p>
          <a:p>
            <a:pPr marL="171450" indent="-171450">
              <a:buFontTx/>
              <a:buChar char="-"/>
            </a:pPr>
            <a:r>
              <a:rPr lang="sv-SE" sz="1200" b="0">
                <a:solidFill>
                  <a:srgbClr val="000000"/>
                </a:solidFill>
                <a:effectLst/>
                <a:latin typeface="+mn-lt"/>
                <a:ea typeface="Calibri" panose="020F0502020204030204" pitchFamily="34" charset="0"/>
                <a:cs typeface="Calibri" panose="020F0502020204030204" pitchFamily="34" charset="0"/>
              </a:rPr>
              <a:t>Finns det risker i leverantörskedjan att särskilt beakta?</a:t>
            </a:r>
            <a:endParaRPr lang="sv-SE" sz="1200" b="0">
              <a:solidFill>
                <a:schemeClr val="tx1"/>
              </a:solidFill>
              <a:effectLst/>
              <a:latin typeface="+mn-lt"/>
              <a:ea typeface="Calibri" panose="020F0502020204030204" pitchFamily="34" charset="0"/>
              <a:cs typeface="Calibri" panose="020F0502020204030204" pitchFamily="34" charset="0"/>
            </a:endParaRPr>
          </a:p>
          <a:p>
            <a:pPr marL="171450" indent="-171450">
              <a:buFontTx/>
              <a:buChar char="-"/>
            </a:pPr>
            <a:r>
              <a:rPr lang="sv-SE" sz="1200" b="0">
                <a:solidFill>
                  <a:srgbClr val="000000"/>
                </a:solidFill>
                <a:effectLst/>
                <a:latin typeface="+mn-lt"/>
                <a:ea typeface="Calibri" panose="020F0502020204030204" pitchFamily="34" charset="0"/>
                <a:cs typeface="Calibri" panose="020F0502020204030204" pitchFamily="34" charset="0"/>
              </a:rPr>
              <a:t>Vilka hållbarhetsmål finns för upphandlingen?</a:t>
            </a:r>
            <a:endParaRPr lang="sv-SE" sz="1200" b="0">
              <a:solidFill>
                <a:schemeClr val="tx1"/>
              </a:solidFill>
              <a:effectLst/>
              <a:latin typeface="+mn-lt"/>
              <a:ea typeface="Calibri" panose="020F0502020204030204" pitchFamily="34" charset="0"/>
              <a:cs typeface="Calibri" panose="020F0502020204030204" pitchFamily="34" charset="0"/>
            </a:endParaRPr>
          </a:p>
          <a:p>
            <a:pPr rtl="0" fontAlgn="ctr">
              <a:spcBef>
                <a:spcPts val="0"/>
              </a:spcBef>
              <a:spcAft>
                <a:spcPts val="0"/>
              </a:spcAft>
              <a:buFont typeface="Arial" panose="020B0604020202020204" pitchFamily="34" charset="0"/>
              <a:buNone/>
            </a:pPr>
            <a:endParaRPr lang="sv-SE" sz="1200" b="1">
              <a:solidFill>
                <a:schemeClr val="tx1"/>
              </a:solidFill>
              <a:effectLst/>
              <a:latin typeface="+mn-lt"/>
              <a:ea typeface="Calibri" panose="020F0502020204030204" pitchFamily="34" charset="0"/>
              <a:cs typeface="Calibri" panose="020F0502020204030204" pitchFamily="34" charset="0"/>
            </a:endParaRPr>
          </a:p>
          <a:p>
            <a:pPr rtl="0" fontAlgn="ctr">
              <a:spcBef>
                <a:spcPts val="0"/>
              </a:spcBef>
              <a:spcAft>
                <a:spcPts val="0"/>
              </a:spcAft>
              <a:buFont typeface="Arial" panose="020B0604020202020204" pitchFamily="34" charset="0"/>
              <a:buNone/>
            </a:pPr>
            <a:r>
              <a:rPr lang="sv-SE" sz="1200">
                <a:solidFill>
                  <a:srgbClr val="000000"/>
                </a:solidFill>
                <a:effectLst/>
                <a:latin typeface="+mn-lt"/>
                <a:ea typeface="Calibri" panose="020F0502020204030204" pitchFamily="34" charset="0"/>
                <a:cs typeface="Calibri" panose="020F0502020204030204" pitchFamily="34" charset="0"/>
              </a:rPr>
              <a:t>Nästa steg är att ställa hållbarhetskrav på upphandlingsobjektet. Hur kraven ska formuleras beror på vad som ska upphandlas och vad syftet med upphandlingen är. Här är det även viktigt att ha granskat marknadens mognad och fundera över hur möjliga hållbarhetskrav kan driva på innovativa lösningar. </a:t>
            </a:r>
          </a:p>
          <a:p>
            <a:pPr rtl="0" fontAlgn="ctr">
              <a:spcBef>
                <a:spcPts val="0"/>
              </a:spcBef>
              <a:spcAft>
                <a:spcPts val="0"/>
              </a:spcAft>
              <a:buFont typeface="Arial" panose="020B0604020202020204" pitchFamily="34" charset="0"/>
              <a:buNone/>
            </a:pPr>
            <a:endParaRPr lang="sv-SE" sz="1200">
              <a:solidFill>
                <a:srgbClr val="000000"/>
              </a:solidFill>
              <a:effectLst/>
              <a:latin typeface="+mn-lt"/>
              <a:ea typeface="Calibri" panose="020F0502020204030204" pitchFamily="34" charset="0"/>
              <a:cs typeface="Calibri" panose="020F0502020204030204" pitchFamily="34" charset="0"/>
            </a:endParaRPr>
          </a:p>
          <a:p>
            <a:pPr rtl="0" fontAlgn="ctr">
              <a:spcBef>
                <a:spcPts val="0"/>
              </a:spcBef>
              <a:spcAft>
                <a:spcPts val="0"/>
              </a:spcAft>
              <a:buFont typeface="Arial" panose="020B0604020202020204" pitchFamily="34" charset="0"/>
              <a:buNone/>
            </a:pPr>
            <a:r>
              <a:rPr lang="sv-SE" sz="1200">
                <a:solidFill>
                  <a:srgbClr val="000000"/>
                </a:solidFill>
                <a:effectLst/>
                <a:latin typeface="+mn-lt"/>
                <a:ea typeface="Calibri" panose="020F0502020204030204" pitchFamily="34" charset="0"/>
                <a:cs typeface="Calibri" panose="020F0502020204030204" pitchFamily="34" charset="0"/>
              </a:rPr>
              <a:t>Slutligen är det avgörande för upphandlande organisation att följa upp ställda hållbarhetskrav i upphandlingar för att kunna säkerställa att levererade varor eller lösningar uppfyller kraven som bidrar till en långsiktigt hållbar utveckling.</a:t>
            </a:r>
          </a:p>
        </p:txBody>
      </p:sp>
      <p:sp>
        <p:nvSpPr>
          <p:cNvPr id="4" name="Platshållare för bildnummer 3"/>
          <p:cNvSpPr>
            <a:spLocks noGrp="1"/>
          </p:cNvSpPr>
          <p:nvPr>
            <p:ph type="sldNum" sz="quarter" idx="5"/>
          </p:nvPr>
        </p:nvSpPr>
        <p:spPr/>
        <p:txBody>
          <a:bodyPr/>
          <a:lstStyle/>
          <a:p>
            <a:fld id="{ACB473DD-EFE9-BE41-8E83-32337D6D47A0}" type="slidenum">
              <a:rPr lang="sv-SE" smtClean="0"/>
              <a:t>25</a:t>
            </a:fld>
            <a:endParaRPr lang="sv-SE"/>
          </a:p>
        </p:txBody>
      </p:sp>
    </p:spTree>
    <p:extLst>
      <p:ext uri="{BB962C8B-B14F-4D97-AF65-F5344CB8AC3E}">
        <p14:creationId xmlns:p14="http://schemas.microsoft.com/office/powerpoint/2010/main" val="2076220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err="1">
                <a:latin typeface="Calibri"/>
                <a:ea typeface="Calibri" panose="020F0502020204030204" pitchFamily="34" charset="0"/>
                <a:cs typeface="Calibri"/>
              </a:rPr>
              <a:t>Talmanus</a:t>
            </a:r>
            <a:r>
              <a:rPr lang="sv-SE" sz="1200" b="1">
                <a:latin typeface="Calibri"/>
                <a:ea typeface="Calibri" panose="020F0502020204030204" pitchFamily="34" charset="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1">
                <a:latin typeface="+mn-lt"/>
              </a:rPr>
              <a:t>Beskriv hur ni arbetar med hållbarhetskrav inom er organisation!</a:t>
            </a:r>
            <a:endParaRPr lang="sv-SE" b="0" i="1">
              <a:latin typeface="+mn-lt"/>
              <a:cs typeface="Calibri"/>
            </a:endParaRPr>
          </a:p>
          <a:p>
            <a:endParaRPr lang="sv-SE" sz="1200" b="1">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En upphandlande organisation har frihet att definiera och bestämma vad som ska upphandlas och vilka krav och mervärden som ska ställas så länge som de grundläggande upphandlingsprinciperna för upphandling följs. Upphandlingslagarna ger stora möjligheter, och i en del fall skyldigheter, att ställa såväl sociala som miljömässiga hållbarhetskrav.</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Det kan vara svårt att förstå hur Agenda 2030-målen påverkar en organisations verksamhet. Som tur är finns det flera exempel på hur din organisation kan bidra till genomförandet av Agenda 2030 och de globala målen för hållbar utveckling.</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Den här bilden visar ett urval av de globala målen och olika hållbarhetsaspekter som kan hanteras till exempel i samband med upphandling.</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pPr marL="0" marR="0">
              <a:spcBef>
                <a:spcPts val="0"/>
              </a:spcBef>
              <a:spcAft>
                <a:spcPts val="0"/>
              </a:spcAft>
            </a:pPr>
            <a:r>
              <a:rPr lang="sv-SE" sz="1200" b="1" u="none">
                <a:solidFill>
                  <a:srgbClr val="000000"/>
                </a:solidFill>
                <a:effectLst/>
                <a:latin typeface="Calibri"/>
                <a:ea typeface="Calibri" panose="020F0502020204030204" pitchFamily="34" charset="0"/>
                <a:cs typeface="Calibri"/>
              </a:rPr>
              <a:t>Transporter &amp; mål 11 Hållbara städer och samhällen</a:t>
            </a:r>
          </a:p>
          <a:p>
            <a:r>
              <a:rPr lang="sv-SE" sz="1200">
                <a:solidFill>
                  <a:srgbClr val="000000"/>
                </a:solidFill>
                <a:effectLst/>
                <a:latin typeface="Calibri"/>
                <a:ea typeface="Calibri" panose="020F0502020204030204" pitchFamily="34" charset="0"/>
                <a:cs typeface="Calibri"/>
              </a:rPr>
              <a:t>Det är allmänt känt att transporter, oavsett om det avser egna personfordon eller godstransporter, genererar utsläpp av bland annat växthusgaser som bidrar till ökad global uppvärmning. Att upphandla dessa tjänster eller objekt med klimathänsyn bidrar till minskade utsläpp av växthusgaser och går hand i hand med andra miljömål, som till exempel bättre luftkvalitet och minskade avfallsmängder.</a:t>
            </a:r>
            <a:r>
              <a:rPr lang="sv-SE">
                <a:solidFill>
                  <a:srgbClr val="000000"/>
                </a:solidFill>
                <a:latin typeface="Calibri"/>
                <a:ea typeface="Calibri" panose="020F0502020204030204" pitchFamily="34" charset="0"/>
                <a:cs typeface="Calibri"/>
              </a:rPr>
              <a:t> </a:t>
            </a:r>
          </a:p>
          <a:p>
            <a:r>
              <a:rPr lang="sv-SE">
                <a:solidFill>
                  <a:srgbClr val="000000"/>
                </a:solidFill>
                <a:latin typeface="Calibri"/>
                <a:ea typeface="Calibri" panose="020F0502020204030204" pitchFamily="34" charset="0"/>
                <a:cs typeface="Calibri"/>
              </a:rPr>
              <a:t> </a:t>
            </a:r>
          </a:p>
          <a:p>
            <a:pPr marL="0" marR="0">
              <a:spcBef>
                <a:spcPts val="0"/>
              </a:spcBef>
              <a:spcAft>
                <a:spcPts val="0"/>
              </a:spcAft>
            </a:pPr>
            <a:r>
              <a:rPr lang="sv-SE" sz="1200" b="1" u="none">
                <a:solidFill>
                  <a:srgbClr val="000000"/>
                </a:solidFill>
                <a:effectLst/>
                <a:latin typeface="Calibri"/>
                <a:ea typeface="Calibri" panose="020F0502020204030204" pitchFamily="34" charset="0"/>
                <a:cs typeface="Calibri"/>
              </a:rPr>
              <a:t>Hållbara leveranskedjor &amp; mål 8 Anständiga arbetsvillkor och ekonomisk tillväxt</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Många av de varor som offentlig sektor köper in tillverkas i komplexa leveranskedjor i länder där det finns betydande hållbarhetsrisker när det gäller mänskliga rättigheter, arbetares rättigheter, miljöskydd och korruption. Genom att arbeta för ansvarsfulla leveranskedjor kan upphandlande organisationer ställa krav på att leverantören ska hantera dessa risker för att förbättra villkoren i leverantörskedjan.</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pPr marL="0" marR="0">
              <a:spcBef>
                <a:spcPts val="0"/>
              </a:spcBef>
              <a:spcAft>
                <a:spcPts val="0"/>
              </a:spcAft>
            </a:pPr>
            <a:r>
              <a:rPr lang="sv-SE" sz="1200" b="1" u="none">
                <a:solidFill>
                  <a:srgbClr val="000000"/>
                </a:solidFill>
                <a:effectLst/>
                <a:latin typeface="Calibri"/>
                <a:ea typeface="Calibri" panose="020F0502020204030204" pitchFamily="34" charset="0"/>
                <a:cs typeface="Calibri"/>
              </a:rPr>
              <a:t>Tillgänglighet &amp; mål 10 Minskad ojämlikhet</a:t>
            </a:r>
          </a:p>
          <a:p>
            <a:r>
              <a:rPr lang="sv-SE" sz="1200">
                <a:solidFill>
                  <a:srgbClr val="000000"/>
                </a:solidFill>
                <a:effectLst/>
                <a:latin typeface="Calibri"/>
                <a:ea typeface="Calibri" panose="020F0502020204030204" pitchFamily="34" charset="0"/>
                <a:cs typeface="Calibri"/>
              </a:rPr>
              <a:t>"</a:t>
            </a:r>
            <a:r>
              <a:rPr lang="sv-SE" sz="1200" err="1">
                <a:solidFill>
                  <a:srgbClr val="000000"/>
                </a:solidFill>
                <a:effectLst/>
                <a:latin typeface="Calibri"/>
                <a:ea typeface="Calibri" panose="020F0502020204030204" pitchFamily="34" charset="0"/>
                <a:cs typeface="Calibri"/>
              </a:rPr>
              <a:t>Leave</a:t>
            </a:r>
            <a:r>
              <a:rPr lang="sv-SE" sz="1200">
                <a:solidFill>
                  <a:srgbClr val="000000"/>
                </a:solidFill>
                <a:effectLst/>
                <a:latin typeface="Calibri"/>
                <a:ea typeface="Calibri" panose="020F0502020204030204" pitchFamily="34" charset="0"/>
                <a:cs typeface="Calibri"/>
              </a:rPr>
              <a:t> no </a:t>
            </a:r>
            <a:r>
              <a:rPr lang="sv-SE" sz="1200" err="1">
                <a:solidFill>
                  <a:srgbClr val="000000"/>
                </a:solidFill>
                <a:effectLst/>
                <a:latin typeface="Calibri"/>
                <a:ea typeface="Calibri" panose="020F0502020204030204" pitchFamily="34" charset="0"/>
                <a:cs typeface="Calibri"/>
              </a:rPr>
              <a:t>one</a:t>
            </a:r>
            <a:r>
              <a:rPr lang="sv-SE" sz="1200">
                <a:solidFill>
                  <a:srgbClr val="000000"/>
                </a:solidFill>
                <a:effectLst/>
                <a:latin typeface="Calibri"/>
                <a:ea typeface="Calibri" panose="020F0502020204030204" pitchFamily="34" charset="0"/>
                <a:cs typeface="Calibri"/>
              </a:rPr>
              <a:t> </a:t>
            </a:r>
            <a:r>
              <a:rPr lang="sv-SE" sz="1200" err="1">
                <a:solidFill>
                  <a:srgbClr val="000000"/>
                </a:solidFill>
                <a:effectLst/>
                <a:latin typeface="Calibri"/>
                <a:ea typeface="Calibri" panose="020F0502020204030204" pitchFamily="34" charset="0"/>
                <a:cs typeface="Calibri"/>
              </a:rPr>
              <a:t>behind</a:t>
            </a:r>
            <a:r>
              <a:rPr lang="sv-SE" sz="1200">
                <a:solidFill>
                  <a:srgbClr val="000000"/>
                </a:solidFill>
                <a:effectLst/>
                <a:latin typeface="Calibri"/>
                <a:ea typeface="Calibri" panose="020F0502020204030204" pitchFamily="34" charset="0"/>
                <a:cs typeface="Calibri"/>
              </a:rPr>
              <a:t>" är ledorden för Agenda 2030. Den här grundläggande principen innebär att ingen ska lämnas utanför i uppfyllandet av de globala målen. Den innebär att alla, överallt, ska kunna ta del av utvecklingens framsteg. Tillgänglighet handlar om att skapa möjligheter för alla i befolkningen att kunna delta i samhället på jämlika villkor, oavsett funktionsförmåga.</a:t>
            </a:r>
            <a:r>
              <a:rPr lang="sv-SE">
                <a:solidFill>
                  <a:srgbClr val="000000"/>
                </a:solidFill>
                <a:latin typeface="Calibri"/>
                <a:ea typeface="Calibri" panose="020F0502020204030204" pitchFamily="34" charset="0"/>
                <a:cs typeface="Calibri"/>
              </a:rPr>
              <a:t> </a:t>
            </a:r>
            <a:endPar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Vid offentliga inköp ska hänsyn tas till alla användares behov och olika förutsättningar. Enligt upphandlingslagarna är upphandlande organisationer i vissa fall skyldiga att ställa krav på tillgänglighet.</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r>
              <a:rPr lang="sv-SE" sz="1200" b="1" u="none">
                <a:solidFill>
                  <a:srgbClr val="000000"/>
                </a:solidFill>
                <a:effectLst/>
                <a:latin typeface="Calibri"/>
                <a:ea typeface="Calibri" panose="020F0502020204030204" pitchFamily="34" charset="0"/>
                <a:cs typeface="Calibri"/>
              </a:rPr>
              <a:t>Anti-korruption &amp; mål 16 Fredliga och inkluderande samhällen</a:t>
            </a:r>
            <a:r>
              <a:rPr lang="sv-SE" b="1">
                <a:solidFill>
                  <a:srgbClr val="000000"/>
                </a:solidFill>
                <a:latin typeface="Calibri"/>
                <a:ea typeface="Calibri" panose="020F0502020204030204" pitchFamily="34" charset="0"/>
                <a:cs typeface="Calibri"/>
              </a:rPr>
              <a:t> </a:t>
            </a:r>
            <a:endParaRPr lang="sv-SE" sz="1200" b="1" u="non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sv-SE" sz="1200">
                <a:solidFill>
                  <a:srgbClr val="000000"/>
                </a:solidFill>
                <a:effectLst/>
                <a:latin typeface="Calibri"/>
                <a:ea typeface="Calibri" panose="020F0502020204030204" pitchFamily="34" charset="0"/>
                <a:cs typeface="Calibri"/>
              </a:rPr>
              <a:t>Korruption är tyvärr något som fortfarande förekommer inom offentlig upphandling. Korruption kan ge många negativa konsekvenser för såväl samhälle som individer och utgör en av vår tids största utmaningar när det gäller hållbarhet. Genom att lägga tid på att förbereda upphandlingen skapar ni goda förutsättningar för att förebygga korruption, både i denna fas och i upphandlingens senare faser.</a:t>
            </a:r>
            <a:r>
              <a:rPr lang="sv-SE">
                <a:solidFill>
                  <a:srgbClr val="000000"/>
                </a:solidFill>
                <a:latin typeface="Calibri"/>
                <a:ea typeface="Calibri" panose="020F0502020204030204" pitchFamily="34" charset="0"/>
                <a:cs typeface="Calibri"/>
              </a:rPr>
              <a:t> </a:t>
            </a:r>
            <a:endPar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sv-SE" sz="1200">
                <a:solidFill>
                  <a:srgbClr val="000000"/>
                </a:solidFill>
                <a:effectLst/>
                <a:latin typeface="Calibri"/>
                <a:ea typeface="Calibri" panose="020F0502020204030204" pitchFamily="34" charset="0"/>
                <a:cs typeface="Calibri"/>
              </a:rPr>
              <a:t>Det handlar bland annat om att göra en realistisk tidsplan, hantera risker för jäv, ifrågasätta hur ni formulerar era behov och att ha en öppen dialog med marknaden. Det </a:t>
            </a:r>
            <a:r>
              <a:rPr lang="sv-SE">
                <a:solidFill>
                  <a:srgbClr val="000000"/>
                </a:solidFill>
                <a:latin typeface="Calibri"/>
                <a:ea typeface="Calibri" panose="020F0502020204030204" pitchFamily="34" charset="0"/>
                <a:cs typeface="Calibri"/>
              </a:rPr>
              <a:t>kan även handla</a:t>
            </a:r>
            <a:r>
              <a:rPr lang="sv-SE" sz="1200">
                <a:solidFill>
                  <a:srgbClr val="000000"/>
                </a:solidFill>
                <a:effectLst/>
                <a:latin typeface="Calibri"/>
                <a:ea typeface="Calibri" panose="020F0502020204030204" pitchFamily="34" charset="0"/>
                <a:cs typeface="Calibri"/>
              </a:rPr>
              <a:t> om att utbilda, skapa dialog och införa rutiner för att identifiera och hantera risker för korruption, både i leverantörsledet som inom den egna organisationen.</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r>
              <a:rPr lang="sv-SE" sz="1200" b="1" u="none">
                <a:solidFill>
                  <a:srgbClr val="000000"/>
                </a:solidFill>
                <a:effectLst/>
                <a:latin typeface="Calibri"/>
                <a:ea typeface="Calibri" panose="020F0502020204030204" pitchFamily="34" charset="0"/>
                <a:cs typeface="Calibri"/>
              </a:rPr>
              <a:t>Klimatanpassning &amp; mål 13 Bekämpa klimatförändringar</a:t>
            </a:r>
            <a:r>
              <a:rPr lang="sv-SE" b="1">
                <a:solidFill>
                  <a:srgbClr val="000000"/>
                </a:solidFill>
                <a:latin typeface="Calibri"/>
                <a:ea typeface="Calibri" panose="020F0502020204030204" pitchFamily="34" charset="0"/>
                <a:cs typeface="Calibri"/>
              </a:rPr>
              <a:t> </a:t>
            </a:r>
            <a:endParaRPr lang="sv-SE" sz="1200" b="1" u="non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Klimatförändringarna är en av vår tids största utmaningar. Förändringarna förväntas ge stora konsekvenser för framtida försörjningssystem och de naturliga ekosystemen. Att analysera klimatpåverkan från inköpen gör det möjligt att bedöma vilka inköp som är viktigast att prioritera ur klimatsynpunkt och </a:t>
            </a:r>
            <a:r>
              <a:rPr lang="sv-SE" sz="1200" err="1">
                <a:solidFill>
                  <a:srgbClr val="000000"/>
                </a:solidFill>
                <a:effectLst/>
                <a:latin typeface="Calibri"/>
                <a:ea typeface="Calibri" panose="020F0502020204030204" pitchFamily="34" charset="0"/>
                <a:cs typeface="Calibri"/>
              </a:rPr>
              <a:t>målsätta</a:t>
            </a:r>
            <a:r>
              <a:rPr lang="sv-SE" sz="1200">
                <a:solidFill>
                  <a:srgbClr val="000000"/>
                </a:solidFill>
                <a:effectLst/>
                <a:latin typeface="Calibri"/>
                <a:ea typeface="Calibri" panose="020F0502020204030204" pitchFamily="34" charset="0"/>
                <a:cs typeface="Calibri"/>
              </a:rPr>
              <a:t> utsläppsminskningar. Det finns även anledning att vidta klimatanpassningsåtgärder för att klara ett förändrat klimat. Det handlar om att se över hur ett förändrat klimat påverkar organisationens verksamhet och samhället i stort för att vidta åtgärder, både i upphandlingar liksom i planering.</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pPr marL="0" marR="0">
              <a:spcBef>
                <a:spcPts val="0"/>
              </a:spcBef>
              <a:spcAft>
                <a:spcPts val="0"/>
              </a:spcAft>
            </a:pPr>
            <a:r>
              <a:rPr lang="sv-SE" sz="1200" b="1" u="none">
                <a:solidFill>
                  <a:srgbClr val="000000"/>
                </a:solidFill>
                <a:effectLst/>
                <a:latin typeface="Calibri"/>
                <a:ea typeface="Calibri" panose="020F0502020204030204" pitchFamily="34" charset="0"/>
                <a:cs typeface="Calibri"/>
              </a:rPr>
              <a:t>Cirkulär ekonomi &amp; mål 12 Hållbar konsumtion och produktion</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En övergång till cirkulär ekonomi är viktig för att nå klimatmålen likväl som för att uppfylla de globala målen för en hållbar utveckling som hör till Agenda 2030. Det handlar om att främja hållbara offentliga upphandlingsmetoder i enlighet med nationell politik och nationella prioriteringar. Cirkulär ekonomi handlar om att behålla värdet så länge som möjligt i redan producerade och upphandlande produkter, komponenter och material. Syftet är att minimera antalet nya produkter som tar resurser i anspråk vid framställning och som innebär en negativ miljöpåverkan. Det kan gälla vid produktion, avfallshantering och alla former av transporter.</a:t>
            </a: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26</a:t>
            </a:fld>
            <a:endParaRPr lang="sv-SE"/>
          </a:p>
        </p:txBody>
      </p:sp>
    </p:spTree>
    <p:extLst>
      <p:ext uri="{BB962C8B-B14F-4D97-AF65-F5344CB8AC3E}">
        <p14:creationId xmlns:p14="http://schemas.microsoft.com/office/powerpoint/2010/main" val="1436408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a:latin typeface="+mn-lt"/>
                <a:ea typeface="Calibri" panose="020F0502020204030204" pitchFamily="34" charset="0"/>
                <a:cs typeface="Calibri" panose="020F0502020204030204" pitchFamily="34" charset="0"/>
              </a:rPr>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noProof="0">
                <a:latin typeface="+mn-lt"/>
                <a:ea typeface="Calibri" panose="020F0502020204030204" pitchFamily="34" charset="0"/>
                <a:cs typeface="Calibri" panose="020F0502020204030204" pitchFamily="34" charset="0"/>
              </a:rPr>
              <a:t>OBS! Bilden är klickbar och länkar direkt till Upphandlingsmyndighetens webbplats! (Klicka på bilden i visningsläge)</a:t>
            </a:r>
          </a:p>
          <a:p>
            <a:endParaRPr lang="sv-SE" sz="1200">
              <a:latin typeface="+mn-lt"/>
              <a:ea typeface="Calibri" panose="020F0502020204030204" pitchFamily="34" charset="0"/>
              <a:cs typeface="Calibri" panose="020F0502020204030204" pitchFamily="34" charset="0"/>
            </a:endParaRPr>
          </a:p>
          <a:p>
            <a:pPr marL="0" marR="0">
              <a:spcBef>
                <a:spcPts val="0"/>
              </a:spcBef>
              <a:spcAft>
                <a:spcPts val="0"/>
              </a:spcAft>
            </a:pPr>
            <a:r>
              <a:rPr lang="sv-SE" sz="1200">
                <a:solidFill>
                  <a:srgbClr val="000000"/>
                </a:solidFill>
                <a:effectLst/>
                <a:latin typeface="+mn-lt"/>
                <a:ea typeface="Calibri" panose="020F0502020204030204" pitchFamily="34" charset="0"/>
                <a:cs typeface="Calibri" panose="020F0502020204030204" pitchFamily="34" charset="0"/>
              </a:rPr>
              <a:t>En förutsättning för att de offentliga affärerna ska bli mer hållbara är organisationen har ett strategiskt inköpsarbete där man aktivt ställer hållbarhetskrav i upphandlingarna och följer upp att leverantörsmarknaden lever upp till dessa. Det finns mängder av inköpsområden där det kan vara angeläget samt möjligt att ställa hållbarhetskrav. Och turligt nog finns det kvalitetssäkrat stöd att få! </a:t>
            </a:r>
          </a:p>
          <a:p>
            <a:pPr marL="0" marR="0">
              <a:spcBef>
                <a:spcPts val="0"/>
              </a:spcBef>
              <a:spcAft>
                <a:spcPts val="0"/>
              </a:spcAft>
            </a:pPr>
            <a:r>
              <a:rPr lang="sv-SE" sz="1200">
                <a:solidFill>
                  <a:srgbClr val="000000"/>
                </a:solidFill>
                <a:effectLst/>
                <a:latin typeface="+mn-lt"/>
                <a:ea typeface="Calibri" panose="020F0502020204030204" pitchFamily="34" charset="0"/>
                <a:cs typeface="Calibri" panose="020F0502020204030204" pitchFamily="34" charset="0"/>
              </a:rPr>
              <a:t> </a:t>
            </a:r>
          </a:p>
          <a:p>
            <a:pPr marL="0" marR="0">
              <a:spcBef>
                <a:spcPts val="0"/>
              </a:spcBef>
              <a:spcAft>
                <a:spcPts val="0"/>
              </a:spcAft>
            </a:pPr>
            <a:r>
              <a:rPr lang="sv-SE" sz="1200">
                <a:solidFill>
                  <a:srgbClr val="000000"/>
                </a:solidFill>
                <a:effectLst/>
                <a:latin typeface="+mn-lt"/>
                <a:ea typeface="Calibri" panose="020F0502020204030204" pitchFamily="34" charset="0"/>
                <a:cs typeface="Calibri" panose="020F0502020204030204" pitchFamily="34" charset="0"/>
              </a:rPr>
              <a:t>Upphandlingsmyndigheten utvecklar och förvaltar hållbarhetskriterier som beaktar miljö- och sociala hänsyn i offentliga upphandlingar. Kriterierna består av färdigformulerade krav med tillhörande bakgrundsinformation. Dessa kriterier har för avsikt att vara drivande, vilket innebär att kriterierna är mer långtgående än lagstiftningen. På hemsidan, i den så kallade kriterietjänsten, finns kriterier för allt från IT och kontorsmaterial till byggnation och livsmedel. Kriterierna kan användas på olika sätt - kvalificeringskrav, teknisk specifikation, tilldelningskriterier samt särskilt kontraktsvillkor.</a:t>
            </a:r>
          </a:p>
          <a:p>
            <a:endParaRPr lang="sv-SE" sz="1200"/>
          </a:p>
        </p:txBody>
      </p:sp>
      <p:sp>
        <p:nvSpPr>
          <p:cNvPr id="4" name="Platshållare för bildnummer 3"/>
          <p:cNvSpPr>
            <a:spLocks noGrp="1"/>
          </p:cNvSpPr>
          <p:nvPr>
            <p:ph type="sldNum" sz="quarter" idx="5"/>
          </p:nvPr>
        </p:nvSpPr>
        <p:spPr/>
        <p:txBody>
          <a:bodyPr/>
          <a:lstStyle/>
          <a:p>
            <a:fld id="{ACB473DD-EFE9-BE41-8E83-32337D6D47A0}" type="slidenum">
              <a:rPr lang="sv-SE" smtClean="0"/>
              <a:t>27</a:t>
            </a:fld>
            <a:endParaRPr lang="sv-SE"/>
          </a:p>
        </p:txBody>
      </p:sp>
    </p:spTree>
    <p:extLst>
      <p:ext uri="{BB962C8B-B14F-4D97-AF65-F5344CB8AC3E}">
        <p14:creationId xmlns:p14="http://schemas.microsoft.com/office/powerpoint/2010/main" val="391266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a:latin typeface="+mn-lt"/>
                <a:ea typeface="Calibri" panose="020F0502020204030204" pitchFamily="34" charset="0"/>
                <a:cs typeface="Calibri" panose="020F0502020204030204" pitchFamily="34" charset="0"/>
              </a:rPr>
              <a:t>Talmanus:</a:t>
            </a:r>
          </a:p>
          <a:p>
            <a:pPr>
              <a:spcBef>
                <a:spcPts val="1000"/>
              </a:spcBef>
              <a:spcAft>
                <a:spcPts val="0"/>
              </a:spcAft>
            </a:pPr>
            <a:r>
              <a:rPr lang="sv-SE" sz="1200" b="0">
                <a:solidFill>
                  <a:srgbClr val="000000"/>
                </a:solidFill>
                <a:effectLst/>
                <a:latin typeface="+mn-lt"/>
                <a:ea typeface="Calibri" panose="020F0502020204030204" pitchFamily="34" charset="0"/>
                <a:cs typeface="Calibri" panose="020F0502020204030204" pitchFamily="34" charset="0"/>
              </a:rPr>
              <a:t>Sammanfattningsvis är hållbar upphandling ett kraftfullt verktyg för upphandlande myndigheter att bidra till ett mer hållbart samhälle. Detta är både ett ansvar och en möjlighet. Det må vara komplexa frågor men stöd finns att få. När ni går vidare i ert interna arbete, kom ihåg detta: </a:t>
            </a:r>
          </a:p>
          <a:p>
            <a:pPr>
              <a:spcBef>
                <a:spcPts val="1000"/>
              </a:spcBef>
              <a:spcAft>
                <a:spcPts val="0"/>
              </a:spcAft>
            </a:pPr>
            <a:endParaRPr lang="sv-SE" sz="1200" b="0">
              <a:solidFill>
                <a:srgbClr val="000000"/>
              </a:solidFill>
              <a:effectLst/>
              <a:latin typeface="+mn-lt"/>
              <a:ea typeface="Calibri" panose="020F0502020204030204" pitchFamily="34" charset="0"/>
              <a:cs typeface="Calibri" panose="020F0502020204030204" pitchFamily="34" charset="0"/>
            </a:endParaRPr>
          </a:p>
          <a:p>
            <a:pPr marL="171450" indent="-171450">
              <a:spcBef>
                <a:spcPts val="1000"/>
              </a:spcBef>
              <a:spcAft>
                <a:spcPts val="0"/>
              </a:spcAft>
              <a:buFontTx/>
              <a:buChar char="-"/>
            </a:pPr>
            <a:r>
              <a:rPr lang="sv-SE" sz="1200">
                <a:solidFill>
                  <a:srgbClr val="000000"/>
                </a:solidFill>
                <a:effectLst/>
                <a:latin typeface="+mn-lt"/>
                <a:ea typeface="Calibri" panose="020F0502020204030204" pitchFamily="34" charset="0"/>
                <a:cs typeface="Calibri" panose="020F0502020204030204" pitchFamily="34" charset="0"/>
              </a:rPr>
              <a:t>Upphandling kan användas strategiskt för uppnå samhälleliga mål</a:t>
            </a:r>
          </a:p>
          <a:p>
            <a:pPr marL="171450" indent="-171450">
              <a:spcBef>
                <a:spcPts val="1000"/>
              </a:spcBef>
              <a:spcAft>
                <a:spcPts val="0"/>
              </a:spcAft>
              <a:buFontTx/>
              <a:buChar char="-"/>
            </a:pPr>
            <a:r>
              <a:rPr lang="sv-SE" sz="1200">
                <a:solidFill>
                  <a:srgbClr val="000000"/>
                </a:solidFill>
                <a:effectLst/>
                <a:latin typeface="+mn-lt"/>
                <a:ea typeface="Calibri" panose="020F0502020204030204" pitchFamily="34" charset="0"/>
                <a:cs typeface="Calibri" panose="020F0502020204030204" pitchFamily="34" charset="0"/>
              </a:rPr>
              <a:t>Möjliggör nya innovativa lösningar och etablering av nya samarbeten med näringslivet</a:t>
            </a:r>
          </a:p>
          <a:p>
            <a:pPr marL="171450" indent="-171450">
              <a:spcBef>
                <a:spcPts val="1000"/>
              </a:spcBef>
              <a:spcAft>
                <a:spcPts val="0"/>
              </a:spcAft>
              <a:buFontTx/>
              <a:buChar char="-"/>
            </a:pPr>
            <a:r>
              <a:rPr lang="sv-SE" sz="1200">
                <a:solidFill>
                  <a:srgbClr val="000000"/>
                </a:solidFill>
                <a:effectLst/>
                <a:latin typeface="+mn-lt"/>
                <a:ea typeface="Calibri" panose="020F0502020204030204" pitchFamily="34" charset="0"/>
                <a:cs typeface="Calibri" panose="020F0502020204030204" pitchFamily="34" charset="0"/>
              </a:rPr>
              <a:t>Driver verksamhetsförbättringar och kan minska kostnader</a:t>
            </a:r>
          </a:p>
          <a:p>
            <a:pPr marL="171450" indent="-171450">
              <a:spcBef>
                <a:spcPts val="1000"/>
              </a:spcBef>
              <a:spcAft>
                <a:spcPts val="0"/>
              </a:spcAft>
              <a:buFontTx/>
              <a:buChar char="-"/>
            </a:pPr>
            <a:endParaRPr lang="sv-SE" sz="1200">
              <a:solidFill>
                <a:srgbClr val="000000"/>
              </a:solidFill>
              <a:effectLst/>
              <a:latin typeface="+mn-lt"/>
              <a:ea typeface="Calibri" panose="020F0502020204030204" pitchFamily="34" charset="0"/>
              <a:cs typeface="Calibri" panose="020F0502020204030204" pitchFamily="34" charset="0"/>
            </a:endParaRPr>
          </a:p>
          <a:p>
            <a:pPr marL="0" indent="0">
              <a:spcBef>
                <a:spcPts val="1000"/>
              </a:spcBef>
              <a:spcAft>
                <a:spcPts val="0"/>
              </a:spcAft>
              <a:buFontTx/>
              <a:buNone/>
            </a:pPr>
            <a:r>
              <a:rPr lang="sv-SE" sz="1200" b="1">
                <a:solidFill>
                  <a:srgbClr val="000000"/>
                </a:solidFill>
                <a:effectLst/>
                <a:latin typeface="+mn-lt"/>
                <a:ea typeface="Calibri" panose="020F0502020204030204" pitchFamily="34" charset="0"/>
                <a:cs typeface="Calibri" panose="020F0502020204030204" pitchFamily="34" charset="0"/>
              </a:rPr>
              <a:t>Hos Upphandlingsmyndigheten finns stöd för hållbar upphandling. </a:t>
            </a:r>
          </a:p>
          <a:p>
            <a:pPr marL="628650" marR="0" lvl="1" indent="-171450">
              <a:spcBef>
                <a:spcPts val="0"/>
              </a:spcBef>
              <a:spcAft>
                <a:spcPts val="0"/>
              </a:spcAft>
              <a:buFontTx/>
              <a:buChar char="-"/>
            </a:pPr>
            <a:r>
              <a:rPr lang="sv-SE" sz="1200">
                <a:solidFill>
                  <a:srgbClr val="000000"/>
                </a:solidFill>
                <a:effectLst/>
                <a:latin typeface="+mn-lt"/>
                <a:ea typeface="Calibri" panose="020F0502020204030204" pitchFamily="34" charset="0"/>
                <a:cs typeface="Calibri" panose="020F0502020204030204" pitchFamily="34" charset="0"/>
              </a:rPr>
              <a:t>Metodstöd för ändamålsenliga inköpsorganisationer.</a:t>
            </a:r>
          </a:p>
          <a:p>
            <a:pPr marL="628650" marR="0" lvl="1" indent="-171450">
              <a:spcBef>
                <a:spcPts val="0"/>
              </a:spcBef>
              <a:spcAft>
                <a:spcPts val="0"/>
              </a:spcAft>
              <a:buFontTx/>
              <a:buChar char="-"/>
            </a:pPr>
            <a:r>
              <a:rPr lang="sv-SE" sz="1200">
                <a:solidFill>
                  <a:srgbClr val="000000"/>
                </a:solidFill>
                <a:effectLst/>
                <a:latin typeface="+mn-lt"/>
                <a:ea typeface="Calibri" panose="020F0502020204030204" pitchFamily="34" charset="0"/>
                <a:cs typeface="Calibri" panose="020F0502020204030204" pitchFamily="34" charset="0"/>
              </a:rPr>
              <a:t>Vägledning för hållbar upphandling.</a:t>
            </a:r>
          </a:p>
          <a:p>
            <a:pPr marL="628650" marR="0" lvl="1" indent="-171450">
              <a:spcBef>
                <a:spcPts val="0"/>
              </a:spcBef>
              <a:spcAft>
                <a:spcPts val="0"/>
              </a:spcAft>
              <a:buFontTx/>
              <a:buChar char="-"/>
            </a:pPr>
            <a:r>
              <a:rPr lang="sv-SE" sz="1200">
                <a:solidFill>
                  <a:srgbClr val="000000"/>
                </a:solidFill>
                <a:effectLst/>
                <a:latin typeface="+mn-lt"/>
                <a:ea typeface="Calibri" panose="020F0502020204030204" pitchFamily="34" charset="0"/>
                <a:cs typeface="Calibri" panose="020F0502020204030204" pitchFamily="34" charset="0"/>
              </a:rPr>
              <a:t>Riskanalyser och hållbarhetskriterier för olika inköpsområden.</a:t>
            </a:r>
          </a:p>
          <a:p>
            <a:endParaRPr lang="sv-SE" sz="1200"/>
          </a:p>
        </p:txBody>
      </p:sp>
      <p:sp>
        <p:nvSpPr>
          <p:cNvPr id="4" name="Platshållare för bildnummer 3"/>
          <p:cNvSpPr>
            <a:spLocks noGrp="1"/>
          </p:cNvSpPr>
          <p:nvPr>
            <p:ph type="sldNum" sz="quarter" idx="5"/>
          </p:nvPr>
        </p:nvSpPr>
        <p:spPr/>
        <p:txBody>
          <a:bodyPr/>
          <a:lstStyle/>
          <a:p>
            <a:fld id="{ACB473DD-EFE9-BE41-8E83-32337D6D47A0}" type="slidenum">
              <a:rPr lang="sv-SE" smtClean="0"/>
              <a:t>28</a:t>
            </a:fld>
            <a:endParaRPr lang="sv-SE"/>
          </a:p>
        </p:txBody>
      </p:sp>
    </p:spTree>
    <p:extLst>
      <p:ext uri="{BB962C8B-B14F-4D97-AF65-F5344CB8AC3E}">
        <p14:creationId xmlns:p14="http://schemas.microsoft.com/office/powerpoint/2010/main" val="1675940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a:solidFill>
                  <a:srgbClr val="000000"/>
                </a:solidFill>
                <a:effectLst/>
                <a:latin typeface="+mn-lt"/>
                <a:ea typeface="Calibri" panose="020F0502020204030204" pitchFamily="34" charset="0"/>
                <a:cs typeface="Calibri" panose="020F0502020204030204" pitchFamily="34" charset="0"/>
              </a:rPr>
              <a:t>Talmanus</a:t>
            </a:r>
          </a:p>
          <a:p>
            <a:r>
              <a:rPr lang="sv-SE" b="0" i="0">
                <a:solidFill>
                  <a:srgbClr val="000000"/>
                </a:solidFill>
                <a:effectLst/>
                <a:latin typeface="+mn-lt"/>
                <a:ea typeface="Calibri" panose="020F0502020204030204" pitchFamily="34" charset="0"/>
                <a:cs typeface="Calibri" panose="020F0502020204030204" pitchFamily="34" charset="0"/>
              </a:rPr>
              <a:t>Upphandlingar kan i flera fall innebära att leverantören behöver behandla personuppgifter för den upphandlande organisationens räkning.</a:t>
            </a:r>
          </a:p>
          <a:p>
            <a:endParaRPr lang="sv-SE" b="0" i="0">
              <a:solidFill>
                <a:srgbClr val="000000"/>
              </a:solidFill>
              <a:effectLst/>
              <a:latin typeface="+mn-lt"/>
              <a:ea typeface="Calibri" panose="020F0502020204030204" pitchFamily="34" charset="0"/>
              <a:cs typeface="Calibri" panose="020F0502020204030204" pitchFamily="34" charset="0"/>
            </a:endParaRPr>
          </a:p>
          <a:p>
            <a:r>
              <a:rPr lang="sv-SE" b="0" i="0">
                <a:solidFill>
                  <a:srgbClr val="000000"/>
                </a:solidFill>
                <a:effectLst/>
                <a:latin typeface="+mn-lt"/>
                <a:ea typeface="Calibri" panose="020F0502020204030204" pitchFamily="34" charset="0"/>
                <a:cs typeface="Calibri" panose="020F0502020204030204" pitchFamily="34" charset="0"/>
              </a:rPr>
              <a:t>Dataskyddsförordningen (GDPR) gäller i hela EU och syftar till att skapa en enhetlig och likvärdig nivå för skyddet av personuppgifter. Reglerna gäller för i princip all automatiserad behandling av personuppgifter och i vissa fall även för manuell behandling. Dataskyddsförordningen ska tillämpas inom i princip all slags verksamhet och oberoende av vem som utför personuppgiftsbehandlingen. </a:t>
            </a:r>
          </a:p>
          <a:p>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0" i="0">
                <a:solidFill>
                  <a:srgbClr val="000000"/>
                </a:solidFill>
                <a:effectLst/>
                <a:latin typeface="+mn-lt"/>
                <a:ea typeface="Calibri" panose="020F0502020204030204" pitchFamily="34" charset="0"/>
                <a:cs typeface="Calibri" panose="020F0502020204030204" pitchFamily="34" charset="0"/>
              </a:rPr>
              <a:t>Upphandlande organisationer ska säkerställa att dataskyddsförordningen följs i alla upphandlingar som innebär att leverantören ska behandla personuppgifter för den upphandlande organisationens räkning. Det kan exempelvis handla om fall då leverantören ska sköta driften av en databas som det sker behandling av personuppgifter i. Det kan också handla om att leverantören på något annat sätt ska utföra arbete som innebär behandling av sådana personuppgifter som den upphandlande organisationen ansvarar för.  </a:t>
            </a:r>
          </a:p>
          <a:p>
            <a:pPr algn="l"/>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0" i="0">
                <a:solidFill>
                  <a:srgbClr val="000000"/>
                </a:solidFill>
                <a:effectLst/>
                <a:latin typeface="+mn-lt"/>
                <a:ea typeface="Calibri" panose="020F0502020204030204" pitchFamily="34" charset="0"/>
                <a:cs typeface="Calibri" panose="020F0502020204030204" pitchFamily="34" charset="0"/>
              </a:rPr>
              <a:t>Även lagring av personuppgifter för den upphandlande organisationens räkning innebär personuppgiftsbehandling. Därför blir reglerna ofta aktuella vid upphandlingar av olika IT-system.</a:t>
            </a:r>
          </a:p>
          <a:p>
            <a:endParaRPr lang="sv-SE" b="0" i="0">
              <a:solidFill>
                <a:srgbClr val="000000"/>
              </a:solidFill>
              <a:effectLst/>
              <a:latin typeface="+mn-lt"/>
              <a:ea typeface="Calibri" panose="020F0502020204030204" pitchFamily="34" charset="0"/>
              <a:cs typeface="Calibri" panose="020F0502020204030204" pitchFamily="34" charset="0"/>
            </a:endParaRPr>
          </a:p>
          <a:p>
            <a:endParaRPr lang="sv-SE" b="0" i="0">
              <a:solidFill>
                <a:srgbClr val="000000"/>
              </a:solidFill>
              <a:effectLst/>
              <a:latin typeface="+mn-lt"/>
              <a:ea typeface="Calibri" panose="020F0502020204030204" pitchFamily="34" charset="0"/>
              <a:cs typeface="Calibri" panose="020F0502020204030204" pitchFamily="34" charset="0"/>
            </a:endParaRP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29</a:t>
            </a:fld>
            <a:endParaRPr lang="sv-SE"/>
          </a:p>
        </p:txBody>
      </p:sp>
    </p:spTree>
    <p:extLst>
      <p:ext uri="{BB962C8B-B14F-4D97-AF65-F5344CB8AC3E}">
        <p14:creationId xmlns:p14="http://schemas.microsoft.com/office/powerpoint/2010/main" val="3753249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3</a:t>
            </a:fld>
            <a:endParaRPr lang="sv-SE"/>
          </a:p>
        </p:txBody>
      </p:sp>
    </p:spTree>
    <p:extLst>
      <p:ext uri="{BB962C8B-B14F-4D97-AF65-F5344CB8AC3E}">
        <p14:creationId xmlns:p14="http://schemas.microsoft.com/office/powerpoint/2010/main" val="3865736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err="1">
                <a:latin typeface="+mn-lt"/>
              </a:rPr>
              <a:t>Talmanus</a:t>
            </a:r>
            <a:r>
              <a:rPr lang="sv-SE" b="1">
                <a:latin typeface="+mn-lt"/>
              </a:rPr>
              <a:t>: </a:t>
            </a:r>
            <a:endParaRPr lang="sv-SE">
              <a:latin typeface="+mn-lt"/>
            </a:endParaRPr>
          </a:p>
          <a:p>
            <a:r>
              <a:rPr lang="sv-SE" b="1" u="none">
                <a:latin typeface="+mn-lt"/>
              </a:rPr>
              <a:t>Zon 1 - Förberedelser</a:t>
            </a:r>
            <a:endParaRPr lang="en-US" b="1" u="none">
              <a:latin typeface="+mn-lt"/>
            </a:endParaRPr>
          </a:p>
          <a:p>
            <a:r>
              <a:rPr lang="sv-SE">
                <a:latin typeface="+mn-lt"/>
              </a:rPr>
              <a:t>Vid upphandlingar som inkluderar personuppgiftsbehandlingar ska den upphandlande organisationen arbeta aktivt redan under förberedelsefasen för att säkerställa att dataskyddsförordningen efterlevs. Ofta krävs samverkan mellan olika funktioner på den upphandlande organisationen. Bland annat kan dataskyddsombudet involveras för att vägleda och ge råd. Även andra funktioner i organisationen, som IT-säkerhetsansvariga och avtalsjurister, kan vara viktiga att involvera. </a:t>
            </a:r>
          </a:p>
          <a:p>
            <a:endParaRPr lang="sv-SE">
              <a:latin typeface="+mn-lt"/>
            </a:endParaRPr>
          </a:p>
          <a:p>
            <a:pPr algn="l"/>
            <a:r>
              <a:rPr lang="sv-SE" b="0" i="0">
                <a:solidFill>
                  <a:srgbClr val="000000"/>
                </a:solidFill>
                <a:effectLst/>
                <a:latin typeface="+mn-lt"/>
              </a:rPr>
              <a:t>Under förberedelsefasen bör en inventering göras av: </a:t>
            </a:r>
          </a:p>
          <a:p>
            <a:pPr algn="l"/>
            <a:endParaRPr lang="sv-SE" b="0" i="0">
              <a:solidFill>
                <a:srgbClr val="000000"/>
              </a:solidFill>
              <a:effectLst/>
              <a:latin typeface="+mn-lt"/>
            </a:endParaRPr>
          </a:p>
          <a:p>
            <a:pPr marL="171450" indent="-171450" algn="l">
              <a:buFontTx/>
              <a:buChar char="-"/>
            </a:pPr>
            <a:r>
              <a:rPr lang="sv-SE" b="0" i="0">
                <a:solidFill>
                  <a:srgbClr val="000000"/>
                </a:solidFill>
                <a:effectLst/>
                <a:latin typeface="+mn-lt"/>
              </a:rPr>
              <a:t>Vilka personuppgifter som kommer att beröras av upphandlingen. </a:t>
            </a:r>
          </a:p>
          <a:p>
            <a:pPr marL="171450" indent="-171450" algn="l">
              <a:buFontTx/>
              <a:buChar char="-"/>
            </a:pPr>
            <a:r>
              <a:rPr lang="sv-SE" b="0" i="0">
                <a:solidFill>
                  <a:srgbClr val="000000"/>
                </a:solidFill>
                <a:effectLst/>
                <a:latin typeface="+mn-lt"/>
              </a:rPr>
              <a:t>Vilken rättslig grund som finns för behandlingen av personuppgifterna. </a:t>
            </a:r>
          </a:p>
          <a:p>
            <a:pPr marL="171450" indent="-171450" algn="l">
              <a:buFontTx/>
              <a:buChar char="-"/>
            </a:pPr>
            <a:r>
              <a:rPr lang="sv-SE" b="0" i="0">
                <a:solidFill>
                  <a:srgbClr val="000000"/>
                </a:solidFill>
                <a:effectLst/>
                <a:latin typeface="+mn-lt"/>
              </a:rPr>
              <a:t>Om personuppgifterna är känsliga. </a:t>
            </a:r>
          </a:p>
          <a:p>
            <a:pPr marL="171450" indent="-171450" algn="l">
              <a:buFontTx/>
              <a:buChar char="-"/>
            </a:pPr>
            <a:r>
              <a:rPr lang="sv-SE" b="0" i="0">
                <a:solidFill>
                  <a:srgbClr val="000000"/>
                </a:solidFill>
                <a:effectLst/>
                <a:latin typeface="+mn-lt"/>
              </a:rPr>
              <a:t>Hur personuppgifterna ska hanteras.  </a:t>
            </a:r>
          </a:p>
          <a:p>
            <a:pPr marL="171450" indent="-171450" algn="l">
              <a:buFontTx/>
              <a:buChar char="-"/>
            </a:pPr>
            <a:endParaRPr lang="sv-SE" b="0" i="0">
              <a:solidFill>
                <a:srgbClr val="000000"/>
              </a:solidFill>
              <a:effectLst/>
              <a:latin typeface="+mn-lt"/>
            </a:endParaRPr>
          </a:p>
          <a:p>
            <a:pPr algn="l"/>
            <a:r>
              <a:rPr lang="sv-SE" b="0" i="0">
                <a:solidFill>
                  <a:srgbClr val="000000"/>
                </a:solidFill>
                <a:effectLst/>
                <a:latin typeface="+mn-lt"/>
              </a:rPr>
              <a:t>Vid behandling av känsliga personuppgifter kan särskilda åtgärder behöva vidtas.</a:t>
            </a:r>
          </a:p>
        </p:txBody>
      </p:sp>
      <p:sp>
        <p:nvSpPr>
          <p:cNvPr id="4" name="Platshållare för bildnummer 3"/>
          <p:cNvSpPr>
            <a:spLocks noGrp="1"/>
          </p:cNvSpPr>
          <p:nvPr>
            <p:ph type="sldNum" sz="quarter" idx="5"/>
          </p:nvPr>
        </p:nvSpPr>
        <p:spPr/>
        <p:txBody>
          <a:bodyPr/>
          <a:lstStyle/>
          <a:p>
            <a:fld id="{ACB473DD-EFE9-BE41-8E83-32337D6D47A0}" type="slidenum">
              <a:rPr lang="sv-SE" smtClean="0"/>
              <a:t>30</a:t>
            </a:fld>
            <a:endParaRPr lang="sv-SE"/>
          </a:p>
        </p:txBody>
      </p:sp>
    </p:spTree>
    <p:extLst>
      <p:ext uri="{BB962C8B-B14F-4D97-AF65-F5344CB8AC3E}">
        <p14:creationId xmlns:p14="http://schemas.microsoft.com/office/powerpoint/2010/main" val="196068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err="1">
                <a:latin typeface="+mn-lt"/>
                <a:cs typeface="Calibri"/>
              </a:rPr>
              <a:t>Talmanus</a:t>
            </a:r>
            <a:r>
              <a:rPr lang="en-US" b="1">
                <a:latin typeface="+mn-lt"/>
                <a:cs typeface="Calibri"/>
              </a:rPr>
              <a:t>: </a:t>
            </a:r>
          </a:p>
          <a:p>
            <a:r>
              <a:rPr lang="sv-SE" b="1" u="none">
                <a:latin typeface="+mn-lt"/>
              </a:rPr>
              <a:t>Zon 2 – Upphandla</a:t>
            </a:r>
            <a:endParaRPr lang="en-US" b="1" u="none">
              <a:latin typeface="+mn-lt"/>
            </a:endParaRPr>
          </a:p>
          <a:p>
            <a:r>
              <a:rPr lang="sv-SE">
                <a:latin typeface="+mn-lt"/>
              </a:rPr>
              <a:t>I upphandlingsdokumenten ska den upphandlande organisationen säkerställa att dataskyddsförordningens krav om att endast anlita ”tillförlitliga biträden” uppfylls. Det innebär att organisationen måste säkerställa att leverantören har kompetens, organisation, rutiner och tekniska möjligheter att skydda personuppgifterna.  </a:t>
            </a:r>
            <a:endParaRPr lang="en-US">
              <a:latin typeface="+mn-lt"/>
            </a:endParaRPr>
          </a:p>
          <a:p>
            <a:endParaRPr lang="en-US">
              <a:latin typeface="+mn-lt"/>
            </a:endParaRPr>
          </a:p>
          <a:p>
            <a:r>
              <a:rPr lang="sv-SE">
                <a:latin typeface="+mn-lt"/>
              </a:rPr>
              <a:t>Den som behandlar personuppgifter är antingen personuppgiftsansvarig eller personuppgiftsbiträde. Personuppgiftsansvarig är den som bestämmer för vilka ändamål uppgifterna ska behandlas och hur behandlingen ska gå till. Personuppgiftsbiträde är den som behandlar personuppgifter för den personuppgiftsansvariges räkning.</a:t>
            </a:r>
            <a:endParaRPr lang="en-US">
              <a:latin typeface="+mn-lt"/>
            </a:endParaRPr>
          </a:p>
          <a:p>
            <a:endParaRPr lang="sv-SE">
              <a:latin typeface="+mn-lt"/>
            </a:endParaRPr>
          </a:p>
          <a:p>
            <a:r>
              <a:rPr lang="sv-SE">
                <a:latin typeface="+mn-lt"/>
              </a:rPr>
              <a:t>Vilka krav som behöver ställas beror på vilka uppgifter som omfattas, hur känsliga de är och vilken typ av produkt eller tjänst som ska upphandlas. Normalt säkerställs det genom att ett personuppgiftsbiträdesavtal (PUB-avtal) inkluderas i upphandlingsdokumenten. Villkoren i personuppgiftsbiträdesavtalet ska godkännas av leverantören, liksom andra avtalsvillkor. </a:t>
            </a:r>
            <a:endParaRPr lang="en-US">
              <a:latin typeface="+mn-lt"/>
            </a:endParaRPr>
          </a:p>
          <a:p>
            <a:endParaRPr lang="sv-SE">
              <a:latin typeface="+mn-lt"/>
            </a:endParaRPr>
          </a:p>
          <a:p>
            <a:r>
              <a:rPr lang="sv-SE">
                <a:latin typeface="+mn-lt"/>
              </a:rPr>
              <a:t>I personuppgiftsbiträdesavtalet definieras bland annat:</a:t>
            </a:r>
          </a:p>
          <a:p>
            <a:endParaRPr lang="sv-SE">
              <a:latin typeface="+mn-lt"/>
            </a:endParaRPr>
          </a:p>
          <a:p>
            <a:pPr marL="171450" indent="-171450">
              <a:buFontTx/>
              <a:buChar char="-"/>
            </a:pPr>
            <a:r>
              <a:rPr lang="en-US">
                <a:latin typeface="+mn-lt"/>
              </a:rPr>
              <a:t>P</a:t>
            </a:r>
            <a:r>
              <a:rPr lang="sv-SE">
                <a:latin typeface="+mn-lt"/>
              </a:rPr>
              <a:t>arternas olika roller och ansvar </a:t>
            </a:r>
            <a:endParaRPr lang="en-US">
              <a:latin typeface="+mn-lt"/>
            </a:endParaRPr>
          </a:p>
          <a:p>
            <a:pPr marL="171450" indent="-171450">
              <a:buFontTx/>
              <a:buChar char="-"/>
            </a:pPr>
            <a:r>
              <a:rPr lang="sv-SE">
                <a:latin typeface="+mn-lt"/>
              </a:rPr>
              <a:t>Vilka uppgifter som berörs </a:t>
            </a:r>
          </a:p>
          <a:p>
            <a:pPr marL="171450" indent="-171450">
              <a:buFontTx/>
              <a:buChar char="-"/>
            </a:pPr>
            <a:r>
              <a:rPr lang="sv-SE">
                <a:latin typeface="+mn-lt"/>
              </a:rPr>
              <a:t>Villkor för hur dessa uppgifter ska behandlas. </a:t>
            </a:r>
          </a:p>
          <a:p>
            <a:endParaRPr lang="sv-SE">
              <a:latin typeface="+mn-lt"/>
            </a:endParaRPr>
          </a:p>
          <a:p>
            <a:r>
              <a:rPr lang="sv-SE">
                <a:latin typeface="+mn-lt"/>
              </a:rPr>
              <a:t>Det är viktigt att tänka på att personuppgiftsbiträdesavtalet stämmer överens med andra avtalsvillkor som bifogas, exempelvis när det gäller ansvar, ansvarsbegränsning, skadestånd, hävning och rangordning av avtalsdokumentation. Ta hjälp av en avtalsjurist om du känner dig osäker på hur det ska hanteras.</a:t>
            </a:r>
            <a:endParaRPr lang="en-US">
              <a:latin typeface="+mn-lt"/>
            </a:endParaRPr>
          </a:p>
          <a:p>
            <a:endParaRPr lang="sv-SE">
              <a:latin typeface="+mn-lt"/>
            </a:endParaRPr>
          </a:p>
          <a:p>
            <a:r>
              <a:rPr lang="sv-SE" b="0" i="0">
                <a:solidFill>
                  <a:srgbClr val="000000"/>
                </a:solidFill>
                <a:effectLst/>
                <a:latin typeface="+mn-lt"/>
              </a:rPr>
              <a:t>I upphandlingsdokumenten behöver det också säkerställas att de krav som ställs avseende personuppgiftsbehandling också uppfylls av eventuella underleverantörer. Det är därför särskilt viktigt i denna typ av upphandlingar att leverantören anger alla underleverantörer som kommer att vara involverade i uppdraget och att nya underleverantörer godkänns av den upphandlande organisationen. I detta sammanhang är det särskilt viktigt att notera att tredjelandsöverföringar, det vill säga behandling av personuppgifter utanför EU/EES, som utgångspunkt är otillåten. Bara i vissa undantagsfall är det tillåtet. </a:t>
            </a:r>
            <a:endParaRPr lang="sv-SE">
              <a:latin typeface="+mn-lt"/>
            </a:endParaRPr>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31</a:t>
            </a:fld>
            <a:endParaRPr lang="sv-SE"/>
          </a:p>
        </p:txBody>
      </p:sp>
    </p:spTree>
    <p:extLst>
      <p:ext uri="{BB962C8B-B14F-4D97-AF65-F5344CB8AC3E}">
        <p14:creationId xmlns:p14="http://schemas.microsoft.com/office/powerpoint/2010/main" val="3010835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cs typeface="Calibri"/>
              </a:rPr>
              <a:t>Talmanus: </a:t>
            </a:r>
          </a:p>
          <a:p>
            <a:r>
              <a:rPr lang="sv-SE" b="1" u="none"/>
              <a:t>Zon 3 – Realisera</a:t>
            </a:r>
            <a:endParaRPr lang="en-US" b="1" u="none"/>
          </a:p>
          <a:p>
            <a:r>
              <a:rPr lang="sv-SE"/>
              <a:t>När ett avtal omfattar behandling av personuppgifter för en upphandlande organisations räkning är det extra viktigt att avtalet följs upp. Detta för att säkerställa att villkoren efterlevs. Därför bör den upphandlande organisationen säkerställa att ansvaret för uppföljningen är tydliggjort i organisationen innan avtalet träder ikraft. </a:t>
            </a:r>
            <a:endParaRPr lang="en-US"/>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32</a:t>
            </a:fld>
            <a:endParaRPr lang="sv-SE"/>
          </a:p>
        </p:txBody>
      </p:sp>
    </p:spTree>
    <p:extLst>
      <p:ext uri="{BB962C8B-B14F-4D97-AF65-F5344CB8AC3E}">
        <p14:creationId xmlns:p14="http://schemas.microsoft.com/office/powerpoint/2010/main" val="3892116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33</a:t>
            </a:fld>
            <a:endParaRPr lang="sv-SE"/>
          </a:p>
        </p:txBody>
      </p:sp>
    </p:spTree>
    <p:extLst>
      <p:ext uri="{BB962C8B-B14F-4D97-AF65-F5344CB8AC3E}">
        <p14:creationId xmlns:p14="http://schemas.microsoft.com/office/powerpoint/2010/main" val="3014101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34</a:t>
            </a:fld>
            <a:endParaRPr lang="sv-SE"/>
          </a:p>
        </p:txBody>
      </p:sp>
    </p:spTree>
    <p:extLst>
      <p:ext uri="{BB962C8B-B14F-4D97-AF65-F5344CB8AC3E}">
        <p14:creationId xmlns:p14="http://schemas.microsoft.com/office/powerpoint/2010/main" val="268008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a:latin typeface="+mn-lt"/>
                <a:ea typeface="Calibri" panose="020F0502020204030204" pitchFamily="34" charset="0"/>
                <a:cs typeface="Calibri" panose="020F0502020204030204" pitchFamily="34" charset="0"/>
              </a:rPr>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latin typeface="+mn-lt"/>
                <a:ea typeface="Calibri" panose="020F0502020204030204" pitchFamily="34" charset="0"/>
                <a:cs typeface="Calibri" panose="020F0502020204030204" pitchFamily="34" charset="0"/>
              </a:rPr>
              <a:t>Denna definition är bra att ha i bakhuvudet.</a:t>
            </a:r>
            <a:r>
              <a:rPr lang="en-US" sz="1200">
                <a:latin typeface="+mn-lt"/>
                <a:ea typeface="Calibri" panose="020F0502020204030204" pitchFamily="34" charset="0"/>
                <a:cs typeface="Calibri" panose="020F0502020204030204" pitchFamily="34" charset="0"/>
              </a:rPr>
              <a:t> </a:t>
            </a:r>
            <a:r>
              <a:rPr lang="sv-SE" sz="1200">
                <a:latin typeface="+mn-lt"/>
                <a:ea typeface="Calibri" panose="020F0502020204030204" pitchFamily="34" charset="0"/>
                <a:cs typeface="Calibri" panose="020F0502020204030204" pitchFamily="34" charset="0"/>
              </a:rPr>
              <a:t>Det är </a:t>
            </a:r>
            <a:r>
              <a:rPr lang="sv-SE" sz="1200" err="1">
                <a:latin typeface="+mn-lt"/>
                <a:ea typeface="Calibri" panose="020F0502020204030204" pitchFamily="34" charset="0"/>
                <a:cs typeface="Calibri" panose="020F0502020204030204" pitchFamily="34" charset="0"/>
              </a:rPr>
              <a:t>Transparency</a:t>
            </a:r>
            <a:r>
              <a:rPr lang="sv-SE" sz="1200">
                <a:latin typeface="+mn-lt"/>
                <a:ea typeface="Calibri" panose="020F0502020204030204" pitchFamily="34" charset="0"/>
                <a:cs typeface="Calibri" panose="020F0502020204030204" pitchFamily="34" charset="0"/>
              </a:rPr>
              <a:t> Internationals definition, det är en oberoende ideell organisation som arbetar med att bedriva en bred informationsverksamhet och opinionsbildning för att sprida kunskap om korruptionens skadliga verkningar och verka för ökad transparens i såväl offentlig som privat sektor.</a:t>
            </a:r>
            <a:endParaRPr lang="en-US" sz="1200">
              <a:latin typeface="+mn-lt"/>
              <a:ea typeface="Calibri" panose="020F0502020204030204" pitchFamily="34" charset="0"/>
              <a:cs typeface="Calibri" panose="020F0502020204030204" pitchFamily="34" charset="0"/>
            </a:endParaRPr>
          </a:p>
          <a:p>
            <a:endParaRPr lang="sv-SE" sz="1200">
              <a:latin typeface="+mn-lt"/>
              <a:ea typeface="Calibri" panose="020F0502020204030204" pitchFamily="34" charset="0"/>
              <a:cs typeface="Calibri" panose="020F0502020204030204" pitchFamily="34" charset="0"/>
            </a:endParaRPr>
          </a:p>
          <a:p>
            <a:r>
              <a:rPr lang="sv-SE" sz="1200">
                <a:latin typeface="+mn-lt"/>
                <a:ea typeface="Calibri" panose="020F0502020204030204" pitchFamily="34" charset="0"/>
                <a:cs typeface="Calibri" panose="020F0502020204030204" pitchFamily="34" charset="0"/>
              </a:rPr>
              <a:t>Enligt denna definition ska följande vara uppfyllt för att det ska omfattas av begreppet korruption:</a:t>
            </a:r>
          </a:p>
          <a:p>
            <a:pPr marL="171450" indent="-171450">
              <a:buFontTx/>
              <a:buChar char="-"/>
            </a:pPr>
            <a:r>
              <a:rPr lang="sv-SE" sz="1200">
                <a:latin typeface="+mn-lt"/>
                <a:ea typeface="Calibri" panose="020F0502020204030204" pitchFamily="34" charset="0"/>
                <a:cs typeface="Calibri" panose="020F0502020204030204" pitchFamily="34" charset="0"/>
              </a:rPr>
              <a:t>Det ska finnas en fördel.</a:t>
            </a:r>
            <a:endParaRPr lang="en-US" sz="1200">
              <a:latin typeface="+mn-lt"/>
              <a:ea typeface="Calibri" panose="020F0502020204030204" pitchFamily="34" charset="0"/>
              <a:cs typeface="Calibri" panose="020F0502020204030204" pitchFamily="34" charset="0"/>
            </a:endParaRPr>
          </a:p>
          <a:p>
            <a:pPr marL="171450" indent="-171450">
              <a:buFontTx/>
              <a:buChar char="-"/>
            </a:pPr>
            <a:r>
              <a:rPr lang="sv-SE" sz="1200">
                <a:latin typeface="+mn-lt"/>
                <a:ea typeface="Calibri" panose="020F0502020204030204" pitchFamily="34" charset="0"/>
                <a:cs typeface="Calibri" panose="020F0502020204030204" pitchFamily="34" charset="0"/>
              </a:rPr>
              <a:t>Fördelen ska vara otillbörlig.</a:t>
            </a:r>
            <a:endParaRPr lang="en-US" sz="1200">
              <a:latin typeface="+mn-lt"/>
              <a:ea typeface="Calibri" panose="020F0502020204030204" pitchFamily="34" charset="0"/>
              <a:cs typeface="Calibri" panose="020F0502020204030204" pitchFamily="34" charset="0"/>
            </a:endParaRPr>
          </a:p>
          <a:p>
            <a:pPr marL="171450" indent="-171450">
              <a:buFontTx/>
              <a:buChar char="-"/>
            </a:pPr>
            <a:r>
              <a:rPr lang="sv-SE" sz="1200">
                <a:latin typeface="+mn-lt"/>
                <a:ea typeface="Calibri" panose="020F0502020204030204" pitchFamily="34" charset="0"/>
                <a:cs typeface="Calibri" panose="020F0502020204030204" pitchFamily="34" charset="0"/>
              </a:rPr>
              <a:t>Det ska finnas en koppling till personens ställning, dvs. uppstå med anledning av personens arbete.</a:t>
            </a:r>
            <a:endParaRPr lang="en-US" sz="1200">
              <a:latin typeface="+mn-lt"/>
              <a:ea typeface="Calibri" panose="020F0502020204030204" pitchFamily="34" charset="0"/>
              <a:cs typeface="Calibri" panose="020F0502020204030204" pitchFamily="34" charset="0"/>
            </a:endParaRPr>
          </a:p>
          <a:p>
            <a:pPr marL="171450" indent="-171450">
              <a:buFontTx/>
              <a:buChar char="-"/>
            </a:pPr>
            <a:r>
              <a:rPr lang="sv-SE" sz="1200">
                <a:latin typeface="+mn-lt"/>
                <a:ea typeface="Calibri" panose="020F0502020204030204" pitchFamily="34" charset="0"/>
                <a:cs typeface="Calibri" panose="020F0502020204030204" pitchFamily="34" charset="0"/>
              </a:rPr>
              <a:t>Personen eller någon annan ska erhålla fördelen.</a:t>
            </a:r>
            <a:endParaRPr lang="en-US" sz="1200">
              <a:latin typeface="+mn-lt"/>
              <a:ea typeface="Calibri" panose="020F0502020204030204" pitchFamily="34" charset="0"/>
              <a:cs typeface="Calibri" panose="020F0502020204030204" pitchFamily="34" charset="0"/>
            </a:endParaRPr>
          </a:p>
          <a:p>
            <a:endParaRPr lang="sv-SE" sz="1200">
              <a:latin typeface="+mn-lt"/>
              <a:ea typeface="Calibri" panose="020F0502020204030204" pitchFamily="34" charset="0"/>
              <a:cs typeface="Calibri" panose="020F0502020204030204" pitchFamily="34" charset="0"/>
            </a:endParaRPr>
          </a:p>
          <a:p>
            <a:pPr algn="l" rtl="0" fontAlgn="base">
              <a:buFont typeface="Arial" panose="020B0604020202020204" pitchFamily="34" charset="0"/>
              <a:buNone/>
            </a:pPr>
            <a:r>
              <a:rPr lang="sv-SE" sz="1200" b="1" i="0" u="none" strike="noStrike">
                <a:solidFill>
                  <a:srgbClr val="000000"/>
                </a:solidFill>
                <a:effectLst/>
                <a:latin typeface="+mn-lt"/>
                <a:ea typeface="Calibri" panose="020F0502020204030204" pitchFamily="34" charset="0"/>
                <a:cs typeface="Calibri" panose="020F0502020204030204" pitchFamily="34" charset="0"/>
              </a:rPr>
              <a:t>Branscher med särskild risk för korruption: </a:t>
            </a:r>
          </a:p>
          <a:p>
            <a:pPr algn="l" rtl="0" fontAlgn="base"/>
            <a:r>
              <a:rPr lang="sv-SE" sz="1200" b="0" i="0" u="none" strike="noStrike">
                <a:solidFill>
                  <a:srgbClr val="000000"/>
                </a:solidFill>
                <a:effectLst/>
                <a:latin typeface="+mn-lt"/>
                <a:ea typeface="Calibri" panose="020F0502020204030204" pitchFamily="34" charset="0"/>
                <a:cs typeface="Calibri" panose="020F0502020204030204" pitchFamily="34" charset="0"/>
              </a:rPr>
              <a:t>Brottsförebyggande rådet har gått igenom samtliga ärenden hos Riksenheten mot korruption under nio år. Dessa tre branscher förekom i särskilt stor utsträckning (Brottsförebyggande rådets rapport 2013:15 s. 33 f., 54 f.)  </a:t>
            </a:r>
            <a:r>
              <a:rPr lang="en-US" sz="1200" b="0" i="0">
                <a:solidFill>
                  <a:srgbClr val="444444"/>
                </a:solidFill>
                <a:effectLst/>
                <a:latin typeface="+mn-lt"/>
                <a:ea typeface="Calibri" panose="020F0502020204030204" pitchFamily="34" charset="0"/>
                <a:cs typeface="Calibri" panose="020F0502020204030204" pitchFamily="34" charset="0"/>
              </a:rPr>
              <a:t>​</a:t>
            </a:r>
          </a:p>
          <a:p>
            <a:pPr algn="l" rtl="0" fontAlgn="base"/>
            <a:r>
              <a:rPr lang="sv-SE" sz="1200" b="0" i="0">
                <a:solidFill>
                  <a:srgbClr val="444444"/>
                </a:solidFill>
                <a:effectLst/>
                <a:latin typeface="+mn-lt"/>
                <a:ea typeface="Calibri" panose="020F0502020204030204" pitchFamily="34" charset="0"/>
                <a:cs typeface="Calibri" panose="020F0502020204030204" pitchFamily="34" charset="0"/>
              </a:rPr>
              <a:t>​</a:t>
            </a:r>
          </a:p>
          <a:p>
            <a:pPr marL="285750" indent="-285750" algn="l" rtl="0" fontAlgn="base">
              <a:buFontTx/>
              <a:buChar char="-"/>
            </a:pPr>
            <a:r>
              <a:rPr lang="sv-SE" sz="1200" b="0" i="0" u="sng" strike="noStrike">
                <a:solidFill>
                  <a:srgbClr val="000000"/>
                </a:solidFill>
                <a:effectLst/>
                <a:latin typeface="+mn-lt"/>
                <a:ea typeface="Calibri" panose="020F0502020204030204" pitchFamily="34" charset="0"/>
                <a:cs typeface="Calibri" panose="020F0502020204030204" pitchFamily="34" charset="0"/>
              </a:rPr>
              <a:t>Så mycket som en tredjedel av alla påstådda mutgivare fanns inom bygg- och anläggningsbranschen. </a:t>
            </a:r>
          </a:p>
          <a:p>
            <a:pPr marL="0" indent="0" algn="l" rtl="0" fontAlgn="base">
              <a:buFontTx/>
              <a:buNone/>
            </a:pPr>
            <a:r>
              <a:rPr lang="sv-SE" sz="1200" b="0" i="0" u="none" strike="noStrike">
                <a:solidFill>
                  <a:srgbClr val="000000"/>
                </a:solidFill>
                <a:effectLst/>
                <a:latin typeface="+mn-lt"/>
                <a:ea typeface="Calibri" panose="020F0502020204030204" pitchFamily="34" charset="0"/>
                <a:cs typeface="Calibri" panose="020F0502020204030204" pitchFamily="34" charset="0"/>
              </a:rPr>
              <a:t>En förklaring till det kan vara att det är en bransch med en etablerad korruptionskultur. Det är också vanligt med homogena grupper i denna bransch. Det innebär en ökad risk att en sådan kultur får bestå. Homogena grupper är alltså en riskfaktor i sig. </a:t>
            </a:r>
            <a:r>
              <a:rPr lang="en-US" sz="1200" b="0" i="0">
                <a:solidFill>
                  <a:srgbClr val="444444"/>
                </a:solidFill>
                <a:effectLst/>
                <a:latin typeface="+mn-lt"/>
                <a:ea typeface="Calibri" panose="020F0502020204030204" pitchFamily="34" charset="0"/>
                <a:cs typeface="Calibri" panose="020F0502020204030204" pitchFamily="34" charset="0"/>
              </a:rPr>
              <a:t>​</a:t>
            </a:r>
          </a:p>
          <a:p>
            <a:pPr algn="l" rtl="0" fontAlgn="base"/>
            <a:r>
              <a:rPr lang="sv-SE" sz="1200" b="0" i="0">
                <a:solidFill>
                  <a:srgbClr val="444444"/>
                </a:solidFill>
                <a:effectLst/>
                <a:latin typeface="+mn-lt"/>
                <a:ea typeface="Calibri" panose="020F0502020204030204" pitchFamily="34" charset="0"/>
                <a:cs typeface="Calibri" panose="020F0502020204030204" pitchFamily="34" charset="0"/>
              </a:rPr>
              <a:t>​</a:t>
            </a:r>
          </a:p>
          <a:p>
            <a:pPr marL="285750" indent="-285750" algn="l" rtl="0" fontAlgn="base">
              <a:buFontTx/>
              <a:buChar char="-"/>
            </a:pPr>
            <a:r>
              <a:rPr lang="sv-SE" sz="1200" b="0" i="0" u="sng" strike="noStrike">
                <a:solidFill>
                  <a:srgbClr val="000000"/>
                </a:solidFill>
                <a:effectLst/>
                <a:latin typeface="+mn-lt"/>
                <a:ea typeface="Calibri" panose="020F0502020204030204" pitchFamily="34" charset="0"/>
                <a:cs typeface="Calibri" panose="020F0502020204030204" pitchFamily="34" charset="0"/>
              </a:rPr>
              <a:t>Nästa bransch är tillverkningsindustrin. </a:t>
            </a:r>
          </a:p>
          <a:p>
            <a:pPr marL="0" indent="0" algn="l" rtl="0" fontAlgn="base">
              <a:buFontTx/>
              <a:buNone/>
            </a:pPr>
            <a:r>
              <a:rPr lang="sv-SE" sz="1200" b="0" i="0" u="none" strike="noStrike">
                <a:solidFill>
                  <a:srgbClr val="000000"/>
                </a:solidFill>
                <a:effectLst/>
                <a:latin typeface="+mn-lt"/>
                <a:ea typeface="Calibri" panose="020F0502020204030204" pitchFamily="34" charset="0"/>
                <a:cs typeface="Calibri" panose="020F0502020204030204" pitchFamily="34" charset="0"/>
              </a:rPr>
              <a:t>Här finner vi till exempel läkemedelsbranschen och alkoholhaltiga drycker. Gemensamt för dessa är att det är branscher med höga belopp i omlopp. Med stora pengar följer ofta en benägenhet att ta större risker. </a:t>
            </a:r>
            <a:r>
              <a:rPr lang="en-US" sz="1200" b="0" i="0">
                <a:solidFill>
                  <a:srgbClr val="444444"/>
                </a:solidFill>
                <a:effectLst/>
                <a:latin typeface="+mn-lt"/>
                <a:ea typeface="Calibri" panose="020F0502020204030204" pitchFamily="34" charset="0"/>
                <a:cs typeface="Calibri" panose="020F0502020204030204" pitchFamily="34" charset="0"/>
              </a:rPr>
              <a:t>​</a:t>
            </a:r>
          </a:p>
          <a:p>
            <a:pPr algn="l" rtl="0" fontAlgn="base"/>
            <a:r>
              <a:rPr lang="sv-SE" sz="1200" b="0" i="0">
                <a:solidFill>
                  <a:srgbClr val="444444"/>
                </a:solidFill>
                <a:effectLst/>
                <a:latin typeface="+mn-lt"/>
                <a:ea typeface="Calibri" panose="020F0502020204030204" pitchFamily="34" charset="0"/>
                <a:cs typeface="Calibri" panose="020F0502020204030204" pitchFamily="34" charset="0"/>
              </a:rPr>
              <a:t>​</a:t>
            </a:r>
          </a:p>
          <a:p>
            <a:pPr marL="285750" indent="-285750" algn="l" rtl="0" fontAlgn="base">
              <a:buFontTx/>
              <a:buChar char="-"/>
            </a:pPr>
            <a:r>
              <a:rPr lang="sv-SE" sz="1200" b="0" i="0" u="sng" strike="noStrike">
                <a:solidFill>
                  <a:srgbClr val="000000"/>
                </a:solidFill>
                <a:effectLst/>
                <a:latin typeface="+mn-lt"/>
                <a:ea typeface="Calibri" panose="020F0502020204030204" pitchFamily="34" charset="0"/>
                <a:cs typeface="Calibri" panose="020F0502020204030204" pitchFamily="34" charset="0"/>
              </a:rPr>
              <a:t>Sist ut har vi parti- och detaljhandelsbranscher. </a:t>
            </a:r>
          </a:p>
          <a:p>
            <a:pPr marL="0" indent="0" algn="l" rtl="0" fontAlgn="base">
              <a:buFontTx/>
              <a:buNone/>
            </a:pPr>
            <a:r>
              <a:rPr lang="sv-SE" sz="1200" b="0" i="0" u="none" strike="noStrike">
                <a:solidFill>
                  <a:srgbClr val="000000"/>
                </a:solidFill>
                <a:effectLst/>
                <a:latin typeface="+mn-lt"/>
                <a:ea typeface="Calibri" panose="020F0502020204030204" pitchFamily="34" charset="0"/>
                <a:cs typeface="Calibri" panose="020F0502020204030204" pitchFamily="34" charset="0"/>
              </a:rPr>
              <a:t>Exempel på sådana är verktyg, kontorsmateriel, vitvaror, elektronik och kläder. Här tror man att en förklaring är att det inom alla dessa branscher omsätts produkter som lockar privatpersoner. </a:t>
            </a:r>
            <a:r>
              <a:rPr lang="en-US" sz="1200" b="0" i="0">
                <a:solidFill>
                  <a:srgbClr val="444444"/>
                </a:solidFill>
                <a:effectLst/>
                <a:latin typeface="+mn-lt"/>
                <a:ea typeface="Calibri" panose="020F0502020204030204" pitchFamily="34" charset="0"/>
                <a:cs typeface="Calibri" panose="020F0502020204030204" pitchFamily="34" charset="0"/>
              </a:rPr>
              <a:t>​</a:t>
            </a:r>
          </a:p>
          <a:p>
            <a:pPr algn="l" rtl="0" fontAlgn="base"/>
            <a:r>
              <a:rPr lang="sv-SE" sz="1200" b="0" i="0">
                <a:solidFill>
                  <a:srgbClr val="444444"/>
                </a:solidFill>
                <a:effectLst/>
                <a:latin typeface="+mn-lt"/>
                <a:ea typeface="Calibri" panose="020F0502020204030204" pitchFamily="34" charset="0"/>
                <a:cs typeface="Calibri" panose="020F0502020204030204" pitchFamily="34" charset="0"/>
              </a:rPr>
              <a:t>​</a:t>
            </a:r>
          </a:p>
          <a:p>
            <a:pPr algn="l" rtl="0" fontAlgn="base"/>
            <a:r>
              <a:rPr lang="sv-SE" sz="1200" b="0" i="0" u="none" strike="noStrike">
                <a:solidFill>
                  <a:srgbClr val="000000"/>
                </a:solidFill>
                <a:effectLst/>
                <a:latin typeface="+mn-lt"/>
                <a:ea typeface="Calibri" panose="020F0502020204030204" pitchFamily="34" charset="0"/>
                <a:cs typeface="Calibri" panose="020F0502020204030204" pitchFamily="34" charset="0"/>
              </a:rPr>
              <a:t>Representanter från dessa branscher figurerar oftast som mutgivare. När det gäller muttagare så är det anställda på statliga myndigheter och kommuner som befinner sig mest i riskzonen. Särskilt utsatta är vård- och hemtjänstpersonal, personer som har inflytande över myndighetens inköp och personer med tillsyns- och kontrollfunktioner, till exempel personer som jobbar med tillståndsgivning och bygglov.  </a:t>
            </a:r>
            <a:r>
              <a:rPr lang="sv-SE" sz="1200" b="0" i="0">
                <a:solidFill>
                  <a:srgbClr val="444444"/>
                </a:solidFill>
                <a:effectLst/>
                <a:latin typeface="+mn-lt"/>
                <a:ea typeface="Calibri" panose="020F0502020204030204" pitchFamily="34" charset="0"/>
                <a:cs typeface="Calibri" panose="020F0502020204030204" pitchFamily="34" charset="0"/>
              </a:rPr>
              <a:t>​</a:t>
            </a:r>
            <a:endParaRPr lang="sv-SE" sz="1200">
              <a:latin typeface="+mn-lt"/>
              <a:ea typeface="Calibri" panose="020F0502020204030204" pitchFamily="34" charset="0"/>
              <a:cs typeface="Calibri" panose="020F0502020204030204" pitchFamily="34" charset="0"/>
            </a:endParaRPr>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35</a:t>
            </a:fld>
            <a:endParaRPr lang="sv-SE"/>
          </a:p>
        </p:txBody>
      </p:sp>
    </p:spTree>
    <p:extLst>
      <p:ext uri="{BB962C8B-B14F-4D97-AF65-F5344CB8AC3E}">
        <p14:creationId xmlns:p14="http://schemas.microsoft.com/office/powerpoint/2010/main" val="1423447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Talmanus: </a:t>
            </a:r>
            <a:r>
              <a:rPr lang="en-US"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p>
          <a:p>
            <a:pPr algn="l" rtl="0" fontAlgn="base"/>
            <a:r>
              <a:rPr lang="sv-SE" sz="1800">
                <a:effectLst/>
                <a:latin typeface="Segoe UI" panose="020B0502040204020203" pitchFamily="34" charset="0"/>
              </a:rPr>
              <a:t>I Brottsbalken finns det ett antal brott som kan avse korruption: </a:t>
            </a:r>
          </a:p>
          <a:p>
            <a:pPr algn="l" rtl="0" fontAlgn="base"/>
            <a:endParaRPr lang="sv-SE" sz="1800">
              <a:effectLst/>
              <a:latin typeface="Segoe UI" panose="020B0502040204020203" pitchFamily="34" charset="0"/>
            </a:endParaRPr>
          </a:p>
          <a:p>
            <a:pPr marL="285750" indent="-285750" algn="l" rtl="0" fontAlgn="base">
              <a:buFontTx/>
              <a:buChar char="-"/>
            </a:pPr>
            <a:r>
              <a:rPr lang="sv-SE" sz="1800">
                <a:effectLst/>
                <a:latin typeface="Segoe UI" panose="020B0502040204020203" pitchFamily="34" charset="0"/>
              </a:rPr>
              <a:t>​Givande och tagande av muta.</a:t>
            </a:r>
          </a:p>
          <a:p>
            <a:pPr marL="285750" indent="-285750" algn="l" rtl="0" fontAlgn="base">
              <a:buFontTx/>
              <a:buChar char="-"/>
            </a:pPr>
            <a:r>
              <a:rPr lang="sv-SE" sz="1800">
                <a:effectLst/>
                <a:latin typeface="Segoe UI" panose="020B0502040204020203" pitchFamily="34" charset="0"/>
              </a:rPr>
              <a:t>Handel med inflytande.</a:t>
            </a:r>
          </a:p>
          <a:p>
            <a:pPr marL="285750" indent="-285750" algn="l" rtl="0" fontAlgn="base">
              <a:buFontTx/>
              <a:buChar char="-"/>
            </a:pPr>
            <a:r>
              <a:rPr lang="sv-SE" sz="1800">
                <a:effectLst/>
                <a:latin typeface="Segoe UI" panose="020B0502040204020203" pitchFamily="34" charset="0"/>
              </a:rPr>
              <a:t>Förskingring.</a:t>
            </a:r>
          </a:p>
          <a:p>
            <a:pPr marL="285750" indent="-285750" algn="l" rtl="0" fontAlgn="base">
              <a:buFontTx/>
              <a:buChar char="-"/>
            </a:pPr>
            <a:r>
              <a:rPr lang="sv-SE" sz="1800">
                <a:effectLst/>
                <a:latin typeface="Segoe UI" panose="020B0502040204020203" pitchFamily="34" charset="0"/>
              </a:rPr>
              <a:t>Tjänstefel.</a:t>
            </a:r>
          </a:p>
          <a:p>
            <a:pPr marL="285750" indent="-285750" algn="l" rtl="0" fontAlgn="base">
              <a:buFontTx/>
              <a:buChar char="-"/>
            </a:pPr>
            <a:r>
              <a:rPr lang="sv-SE" sz="1800">
                <a:effectLst/>
                <a:latin typeface="Segoe UI" panose="020B0502040204020203" pitchFamily="34" charset="0"/>
              </a:rPr>
              <a:t>Trolöshet mot huvudman och vårdslös finansiering av mutbrott. </a:t>
            </a:r>
            <a:endParaRPr lang="en-US"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sv-SE"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p>
          <a:p>
            <a:r>
              <a:rPr lang="sv-SE" sz="1200" b="1" i="0">
                <a:latin typeface="Calibri" panose="020F0502020204030204" pitchFamily="34" charset="0"/>
                <a:ea typeface="Calibri" panose="020F0502020204030204" pitchFamily="34" charset="0"/>
                <a:cs typeface="Calibri" panose="020F0502020204030204" pitchFamily="34" charset="0"/>
              </a:rPr>
              <a:t>Upphandlingslagstiftningen</a:t>
            </a:r>
          </a:p>
          <a:p>
            <a:r>
              <a:rPr lang="sv-SE" sz="1200">
                <a:latin typeface="Calibri" panose="020F0502020204030204" pitchFamily="34" charset="0"/>
                <a:ea typeface="Calibri" panose="020F0502020204030204" pitchFamily="34" charset="0"/>
                <a:cs typeface="Calibri" panose="020F0502020204030204" pitchFamily="34" charset="0"/>
              </a:rPr>
              <a:t>Upphandlingslagstiftningen är en antikorruptionslagstiftning i sig och syftar bland annat till att säkerställa en konkurrens på lika villkor inom hela EU och EES: den inre marknaden. Regelverket genomsyras av de grundläggande upphandlingsprinciperna. </a:t>
            </a: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36</a:t>
            </a:fld>
            <a:endParaRPr lang="sv-SE"/>
          </a:p>
        </p:txBody>
      </p:sp>
    </p:spTree>
    <p:extLst>
      <p:ext uri="{BB962C8B-B14F-4D97-AF65-F5344CB8AC3E}">
        <p14:creationId xmlns:p14="http://schemas.microsoft.com/office/powerpoint/2010/main" val="3779825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a:latin typeface="+mn-lt"/>
              </a:rPr>
              <a:t>Talmanus:</a:t>
            </a:r>
            <a:endParaRPr lang="sv-SE" sz="1200">
              <a:latin typeface="+mn-lt"/>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sv-SE" sz="1200" b="0" i="0" kern="1200">
                <a:solidFill>
                  <a:schemeClr val="tx1"/>
                </a:solidFill>
                <a:effectLst/>
                <a:latin typeface="+mn-lt"/>
                <a:ea typeface="+mn-ea"/>
                <a:cs typeface="+mn-cs"/>
              </a:rPr>
              <a:t>R</a:t>
            </a:r>
            <a:r>
              <a:rPr lang="sv-SE" sz="1200" b="0" i="0">
                <a:solidFill>
                  <a:srgbClr val="000000"/>
                </a:solidFill>
                <a:effectLst/>
                <a:latin typeface="+mn-lt"/>
              </a:rPr>
              <a:t>egler om jäv i offentlig sektor finns i:</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sv-SE" sz="1200" b="0" i="0">
                <a:solidFill>
                  <a:srgbClr val="000000"/>
                </a:solidFill>
                <a:effectLst/>
                <a:latin typeface="+mn-lt"/>
              </a:rPr>
              <a:t> </a:t>
            </a:r>
          </a:p>
          <a:p>
            <a:pPr marL="285750" indent="-285750" algn="l">
              <a:buFontTx/>
              <a:buChar char="-"/>
            </a:pPr>
            <a:r>
              <a:rPr lang="sv-SE" sz="1200" b="0" i="0">
                <a:solidFill>
                  <a:srgbClr val="000000"/>
                </a:solidFill>
                <a:effectLst/>
                <a:latin typeface="+mn-lt"/>
              </a:rPr>
              <a:t>Kommunallagen, som gäller förtroendevalda och anställda i kommuner och regioner.</a:t>
            </a:r>
          </a:p>
          <a:p>
            <a:pPr marL="285750" indent="-285750" algn="l">
              <a:buFontTx/>
              <a:buChar char="-"/>
            </a:pPr>
            <a:r>
              <a:rPr lang="sv-SE" sz="1200" b="0" i="0">
                <a:solidFill>
                  <a:srgbClr val="000000"/>
                </a:solidFill>
                <a:effectLst/>
                <a:latin typeface="+mn-lt"/>
              </a:rPr>
              <a:t>Förvaltningslagen, som </a:t>
            </a:r>
            <a:r>
              <a:rPr lang="sv-SE" sz="1200" b="0" i="0" u="sng">
                <a:solidFill>
                  <a:srgbClr val="000000"/>
                </a:solidFill>
                <a:effectLst/>
                <a:latin typeface="+mn-lt"/>
              </a:rPr>
              <a:t>gäller alla som för en förvaltningsmyndighets räkning tar del i handläggningen av ett ärende på ett sätt som kan påverka myndighetens beslut i ett ärende</a:t>
            </a:r>
            <a:r>
              <a:rPr lang="sv-SE" sz="1200" b="0" i="0">
                <a:solidFill>
                  <a:srgbClr val="000000"/>
                </a:solidFill>
                <a:effectLst/>
                <a:latin typeface="+mn-lt"/>
              </a:rPr>
              <a:t>.</a:t>
            </a:r>
          </a:p>
          <a:p>
            <a:pPr marL="0" indent="0" algn="l">
              <a:buFontTx/>
              <a:buNone/>
            </a:pPr>
            <a:endParaRPr lang="sv-SE" sz="1200" b="0" i="0">
              <a:solidFill>
                <a:srgbClr val="000000"/>
              </a:solidFill>
              <a:effectLst/>
              <a:latin typeface="+mn-lt"/>
            </a:endParaRPr>
          </a:p>
          <a:p>
            <a:r>
              <a:rPr lang="sv-SE" sz="1200">
                <a:latin typeface="+mn-lt"/>
              </a:rPr>
              <a:t>Förvaltningslagen är en subsidiär lag. Med det menas att om en annan lag eller en förordning innehåller någon bestämmelse som avviker från förvaltningslagen, så ska den bestämmelsen tillämpas.</a:t>
            </a:r>
          </a:p>
          <a:p>
            <a:endParaRPr lang="sv-SE" sz="1200">
              <a:latin typeface="+mn-lt"/>
            </a:endParaRPr>
          </a:p>
          <a:p>
            <a:r>
              <a:rPr lang="sv-SE" sz="1200">
                <a:latin typeface="+mn-lt"/>
              </a:rPr>
              <a:t>Notera att jävsreglerna inte omfattar alla upphandlande organisationer, som exempelvis kommunala bolag, statliga bolag och privata bolag i försörjningssektorerna. Trots detta så kan naturligtvis en intressekonflikt, som skulle motsvara jäv i kommunallagen eller förvaltningslagen, vara lika förtroendeskadlig om den uppstår i någon av dessa organisationer jämfört med en organisation som omfattas av jävsreglerna. </a:t>
            </a:r>
          </a:p>
          <a:p>
            <a:endParaRPr lang="sv-SE" sz="1200">
              <a:latin typeface="+mn-lt"/>
            </a:endParaRPr>
          </a:p>
          <a:p>
            <a:r>
              <a:rPr lang="sv-SE" sz="1200">
                <a:latin typeface="+mn-lt"/>
              </a:rPr>
              <a:t>Det är därför särskilt viktigt att även en upphandlande organisation som inte omfattas av jävsreglerna säkerställer att det finns interna riktlinjer om intressekonflikter. </a:t>
            </a:r>
            <a:endParaRPr lang="en-US" sz="1200">
              <a:latin typeface="+mn-lt"/>
            </a:endParaRPr>
          </a:p>
          <a:p>
            <a:endParaRPr lang="sv-SE" sz="1200">
              <a:latin typeface="+mn-lt"/>
            </a:endParaRPr>
          </a:p>
          <a:p>
            <a:r>
              <a:rPr lang="sv-SE" sz="1200">
                <a:latin typeface="+mn-lt"/>
              </a:rPr>
              <a:t>Om en person är jävig så är huvudregeln att denne inte får delta i handläggningen. Ibland är en sådan åtgärd inte rimlig eller praktiskt genomförbar. I sådana fall behöver organisationen vidta åtgärder för att säkerställa att intressekonflikten inte påverkar personens opartiskhet.</a:t>
            </a:r>
          </a:p>
          <a:p>
            <a:endParaRPr lang="en-US" sz="1200">
              <a:latin typeface="+mn-lt"/>
            </a:endParaRPr>
          </a:p>
          <a:p>
            <a:r>
              <a:rPr lang="sv-SE" sz="1200" i="0" u="sng">
                <a:latin typeface="+mn-lt"/>
              </a:rPr>
              <a:t>Ett exempel: Om du eller någon närstående har personliga intressen i en upphandling som du medverkar i kan du vara jävig. Till exempel, om din respektive arbetar på eller har ett ekonomiskt intresse i ett företag som lägger anbud i upphandlingen.</a:t>
            </a:r>
            <a:endParaRPr lang="sv-SE" sz="1200" b="0" i="0" u="sng" strike="noStrike">
              <a:solidFill>
                <a:srgbClr val="000000"/>
              </a:solidFill>
              <a:effectLst/>
              <a:latin typeface="+mn-lt"/>
            </a:endParaRPr>
          </a:p>
          <a:p>
            <a:pPr algn="l" rtl="0" fontAlgn="base"/>
            <a:endParaRPr lang="sv-SE" sz="1200" b="0" i="0" u="none" strike="noStrike">
              <a:solidFill>
                <a:srgbClr val="000000"/>
              </a:solidFill>
              <a:effectLst/>
              <a:latin typeface="+mn-lt"/>
            </a:endParaRPr>
          </a:p>
          <a:p>
            <a:pPr algn="l" rtl="0" fontAlgn="base"/>
            <a:r>
              <a:rPr lang="sv-SE" sz="1200" b="1" i="0" u="none" strike="noStrike">
                <a:solidFill>
                  <a:srgbClr val="000000"/>
                </a:solidFill>
                <a:effectLst/>
                <a:latin typeface="+mn-lt"/>
              </a:rPr>
              <a:t>Jävsdeklaration vid upphandling</a:t>
            </a:r>
          </a:p>
          <a:p>
            <a:pPr algn="l" rtl="0" fontAlgn="base"/>
            <a:r>
              <a:rPr lang="sv-SE" sz="1200" b="0" i="0" u="none" strike="noStrike">
                <a:solidFill>
                  <a:srgbClr val="000000"/>
                </a:solidFill>
                <a:effectLst/>
                <a:latin typeface="+mn-lt"/>
              </a:rPr>
              <a:t>Även organisationer som inte omfattas av jävsreglerna kan använda jävsdeklarationen.</a:t>
            </a:r>
            <a:r>
              <a:rPr lang="en-US" sz="1200" b="0" i="0">
                <a:solidFill>
                  <a:srgbClr val="444444"/>
                </a:solidFill>
                <a:effectLst/>
                <a:latin typeface="+mn-lt"/>
              </a:rPr>
              <a:t>​</a:t>
            </a:r>
          </a:p>
          <a:p>
            <a:pPr algn="l" rtl="0" fontAlgn="base"/>
            <a:endParaRPr lang="sv-SE" sz="1200" b="0" i="0">
              <a:solidFill>
                <a:srgbClr val="444444"/>
              </a:solidFill>
              <a:effectLst/>
              <a:latin typeface="+mn-lt"/>
            </a:endParaRPr>
          </a:p>
          <a:p>
            <a:pPr algn="l" rtl="0" fontAlgn="base"/>
            <a:r>
              <a:rPr lang="sv-SE" sz="1200" b="0" i="0" u="none" strike="noStrike">
                <a:solidFill>
                  <a:srgbClr val="000000"/>
                </a:solidFill>
                <a:effectLst/>
                <a:latin typeface="+mn-lt"/>
              </a:rPr>
              <a:t>Att använda jävs­deklarationer inför varje inköpsprojekt kan vara en del av arbete mot korruption vid inköp. Samtliga deltagare i projektet får då fylla i en blankett där de intygar att de inte är jäviga.</a:t>
            </a:r>
            <a:r>
              <a:rPr lang="en-US" sz="1200" b="0" i="0">
                <a:solidFill>
                  <a:srgbClr val="444444"/>
                </a:solidFill>
                <a:effectLst/>
                <a:latin typeface="+mn-lt"/>
              </a:rPr>
              <a:t>​</a:t>
            </a:r>
          </a:p>
          <a:p>
            <a:pPr algn="l" rtl="0" fontAlgn="base"/>
            <a:endParaRPr lang="sv-SE" sz="1200" b="0" i="0" u="none" strike="noStrike">
              <a:solidFill>
                <a:srgbClr val="000000"/>
              </a:solidFill>
              <a:effectLst/>
              <a:latin typeface="+mn-lt"/>
            </a:endParaRPr>
          </a:p>
          <a:p>
            <a:pPr algn="l" rtl="0" fontAlgn="base"/>
            <a:r>
              <a:rPr lang="sv-SE" sz="1200" b="0" i="0" u="none" strike="noStrike">
                <a:solidFill>
                  <a:srgbClr val="000000"/>
                </a:solidFill>
                <a:effectLst/>
                <a:latin typeface="+mn-lt"/>
              </a:rPr>
              <a:t>Jävsdeklarationen går att ladda ner och anpassa efter organisationens egna behov och den aktuella upphandlingens förutsättningar. Den innehåller olika exempel på situationer som kan innebära risk för jäv. En person är inte automatiskt jävig bara för att hen har svarat ja på en fråga i blanketten. Den som är ansvarig för att bedöma eventuella jävsförhållanden enligt organisationens interna arbetssätt måste göra en bedömning i varje enskilt fall.</a:t>
            </a:r>
            <a:r>
              <a:rPr lang="sv-SE" sz="1200" b="0" i="0">
                <a:solidFill>
                  <a:srgbClr val="444444"/>
                </a:solidFill>
                <a:effectLst/>
                <a:latin typeface="+mn-lt"/>
              </a:rPr>
              <a:t>​</a:t>
            </a:r>
          </a:p>
          <a:p>
            <a:pPr algn="l" rtl="0" fontAlgn="base"/>
            <a:endParaRPr lang="sv-SE" sz="1200" b="0" i="0">
              <a:solidFill>
                <a:srgbClr val="444444"/>
              </a:solidFill>
              <a:effectLst/>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37</a:t>
            </a:fld>
            <a:endParaRPr lang="sv-SE"/>
          </a:p>
        </p:txBody>
      </p:sp>
    </p:spTree>
    <p:extLst>
      <p:ext uri="{BB962C8B-B14F-4D97-AF65-F5344CB8AC3E}">
        <p14:creationId xmlns:p14="http://schemas.microsoft.com/office/powerpoint/2010/main" val="1987259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t>Talmanus: </a:t>
            </a:r>
          </a:p>
          <a:p>
            <a:r>
              <a:rPr lang="sv-SE" noProof="0"/>
              <a:t>Allmänna handlingar omfattas av offentlighetsprincipen och ska därför lämnas ut på begäran. Det innebär däremot inte att alla uppgifter som finns i allmänna handlingar bör lämnas ut. Därför finns det regler i offentlighets- och sekretesslagen som innebär att vissa uppgifter i allmänna handlingar omfattas av sekretess. </a:t>
            </a:r>
          </a:p>
          <a:p>
            <a:endParaRPr lang="sv-SE" noProof="0"/>
          </a:p>
          <a:p>
            <a:r>
              <a:rPr lang="sv-SE" noProof="0"/>
              <a:t>I offentliga upphandlingar är det oftast tydligt vad som är en allmän handling, såsom upphandlingsdokument, anbudsdokument, tilldelningsbeslutet med mera.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mn-lt"/>
                <a:ea typeface="Calibri" panose="020F0502020204030204" pitchFamily="34" charset="0"/>
                <a:cs typeface="Calibri" panose="020F0502020204030204" pitchFamily="34" charset="0"/>
              </a:rPr>
              <a:t>Men det kan också handla om e-post, video- eller bandupptagningar.</a:t>
            </a:r>
            <a:endParaRPr lang="sv-SE" noProof="0"/>
          </a:p>
          <a:p>
            <a:endParaRPr lang="sv-SE" noProof="0"/>
          </a:p>
          <a:p>
            <a:r>
              <a:rPr lang="sv-SE" noProof="0"/>
              <a:t>Rent praktiskt blir det istället en fråga om vilka uppgifter som omfattas av sekretess och därför inte ska lämnas 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a:p>
        </p:txBody>
      </p:sp>
      <p:sp>
        <p:nvSpPr>
          <p:cNvPr id="4" name="Platshållare för bildnummer 3"/>
          <p:cNvSpPr>
            <a:spLocks noGrp="1"/>
          </p:cNvSpPr>
          <p:nvPr>
            <p:ph type="sldNum" sz="quarter" idx="5"/>
          </p:nvPr>
        </p:nvSpPr>
        <p:spPr/>
        <p:txBody>
          <a:bodyPr/>
          <a:lstStyle/>
          <a:p>
            <a:fld id="{ACB473DD-EFE9-BE41-8E83-32337D6D47A0}" type="slidenum">
              <a:rPr lang="sv-SE" smtClean="0"/>
              <a:t>38</a:t>
            </a:fld>
            <a:endParaRPr lang="sv-SE"/>
          </a:p>
        </p:txBody>
      </p:sp>
    </p:spTree>
    <p:extLst>
      <p:ext uri="{BB962C8B-B14F-4D97-AF65-F5344CB8AC3E}">
        <p14:creationId xmlns:p14="http://schemas.microsoft.com/office/powerpoint/2010/main" val="1334455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latin typeface="+mn-lt"/>
                <a:ea typeface="Calibri" panose="020F0502020204030204" pitchFamily="34" charset="0"/>
                <a:cs typeface="Calibri" panose="020F0502020204030204" pitchFamily="34" charset="0"/>
              </a:rPr>
              <a:t>Talmanus: </a:t>
            </a:r>
          </a:p>
          <a:p>
            <a:endParaRPr lang="sv-SE" b="1" noProof="0">
              <a:latin typeface="+mn-lt"/>
              <a:ea typeface="Calibri" panose="020F0502020204030204" pitchFamily="34" charset="0"/>
              <a:cs typeface="Calibri" panose="020F0502020204030204" pitchFamily="34" charset="0"/>
            </a:endParaRPr>
          </a:p>
          <a:p>
            <a:r>
              <a:rPr lang="sv-SE" b="1" noProof="0">
                <a:latin typeface="+mn-lt"/>
                <a:ea typeface="Calibri" panose="020F0502020204030204" pitchFamily="34" charset="0"/>
                <a:cs typeface="Calibri" panose="020F0502020204030204" pitchFamily="34" charset="0"/>
              </a:rPr>
              <a:t>Absolut anbudssekretess</a:t>
            </a:r>
          </a:p>
          <a:p>
            <a:r>
              <a:rPr lang="sv-SE" noProof="0">
                <a:latin typeface="+mn-lt"/>
                <a:ea typeface="Calibri" panose="020F0502020204030204" pitchFamily="34" charset="0"/>
                <a:cs typeface="Calibri" panose="020F0502020204030204" pitchFamily="34" charset="0"/>
              </a:rPr>
              <a:t>Den absoluta anbudssekretessen är den mest långtgående sekretessbestämmelsen som rör upphandling. </a:t>
            </a:r>
            <a:r>
              <a:rPr lang="sv-SE">
                <a:latin typeface="+mn-lt"/>
                <a:ea typeface="Calibri" panose="020F0502020204030204" pitchFamily="34" charset="0"/>
                <a:cs typeface="Calibri" panose="020F0502020204030204" pitchFamily="34" charset="0"/>
              </a:rPr>
              <a:t>Ett syfte med den absoluta sekretessen vid upphandlingar är att undvika anbudskarteller.</a:t>
            </a:r>
            <a:endParaRPr lang="sv-SE" noProof="0">
              <a:latin typeface="+mn-lt"/>
              <a:ea typeface="Calibri" panose="020F0502020204030204" pitchFamily="34" charset="0"/>
              <a:cs typeface="Calibri" panose="020F0502020204030204" pitchFamily="34" charset="0"/>
            </a:endParaRPr>
          </a:p>
          <a:p>
            <a:endParaRPr lang="sv-SE" noProof="0">
              <a:latin typeface="+mn-lt"/>
              <a:ea typeface="Calibri" panose="020F0502020204030204" pitchFamily="34" charset="0"/>
              <a:cs typeface="Calibri" panose="020F0502020204030204" pitchFamily="34" charset="0"/>
            </a:endParaRPr>
          </a:p>
          <a:p>
            <a:r>
              <a:rPr lang="sv-SE" noProof="0">
                <a:latin typeface="+mn-lt"/>
                <a:ea typeface="Calibri" panose="020F0502020204030204" pitchFamily="34" charset="0"/>
                <a:cs typeface="Calibri" panose="020F0502020204030204" pitchFamily="34" charset="0"/>
              </a:rPr>
              <a:t>Sekretessen innebär att inga uppgifter som rör anbud i offentliga upphandlingar får lämnas till någon annan än anbudsgivaren själv, innan upphandlingen avslutats. Sekretessen omfattar såväl uppgifter om vilka leverantörer som har lämnat anbud eller anbudsansökningar, som innehållet i själva anbuden eller anbudsansökningarna.  </a:t>
            </a:r>
          </a:p>
          <a:p>
            <a:endParaRPr lang="sv-SE" noProof="0">
              <a:latin typeface="+mn-lt"/>
              <a:ea typeface="Calibri" panose="020F0502020204030204" pitchFamily="34" charset="0"/>
              <a:cs typeface="Calibri" panose="020F0502020204030204" pitchFamily="34" charset="0"/>
            </a:endParaRPr>
          </a:p>
          <a:p>
            <a:r>
              <a:rPr lang="sv-SE" noProof="0">
                <a:latin typeface="+mn-lt"/>
                <a:ea typeface="Calibri" panose="020F0502020204030204" pitchFamily="34" charset="0"/>
                <a:cs typeface="Calibri" panose="020F0502020204030204" pitchFamily="34" charset="0"/>
              </a:rPr>
              <a:t>Den absoluta anbudssekretessen börjar gälla vid annonsering och upphör när</a:t>
            </a:r>
          </a:p>
          <a:p>
            <a:pPr marL="171450" indent="-171450">
              <a:buFontTx/>
              <a:buChar char="-"/>
            </a:pPr>
            <a:r>
              <a:rPr lang="sv-SE" noProof="0">
                <a:latin typeface="+mn-lt"/>
                <a:ea typeface="Calibri" panose="020F0502020204030204" pitchFamily="34" charset="0"/>
                <a:cs typeface="Calibri" panose="020F0502020204030204" pitchFamily="34" charset="0"/>
              </a:rPr>
              <a:t>alla anbud har offentliggjorts, </a:t>
            </a:r>
          </a:p>
          <a:p>
            <a:pPr marL="171450" indent="-171450">
              <a:buFontTx/>
              <a:buChar char="-"/>
            </a:pPr>
            <a:r>
              <a:rPr lang="sv-SE" noProof="0">
                <a:latin typeface="+mn-lt"/>
                <a:ea typeface="Calibri" panose="020F0502020204030204" pitchFamily="34" charset="0"/>
                <a:cs typeface="Calibri" panose="020F0502020204030204" pitchFamily="34" charset="0"/>
              </a:rPr>
              <a:t>tilldelningsbeslut meddelats, eller när </a:t>
            </a:r>
          </a:p>
          <a:p>
            <a:pPr marL="171450" indent="-171450">
              <a:buFontTx/>
              <a:buChar char="-"/>
            </a:pPr>
            <a:r>
              <a:rPr lang="sv-SE" noProof="0">
                <a:latin typeface="+mn-lt"/>
                <a:ea typeface="Calibri" panose="020F0502020204030204" pitchFamily="34" charset="0"/>
                <a:cs typeface="Calibri" panose="020F0502020204030204" pitchFamily="34" charset="0"/>
              </a:rPr>
              <a:t>ärendet avslutats på något annat sätt.  </a:t>
            </a:r>
          </a:p>
          <a:p>
            <a:pPr marL="171450" indent="-171450">
              <a:buFontTx/>
              <a:buChar char="-"/>
            </a:pPr>
            <a:endParaRPr lang="sv-SE" noProof="0">
              <a:latin typeface="+mn-lt"/>
              <a:ea typeface="Calibri" panose="020F0502020204030204" pitchFamily="34" charset="0"/>
              <a:cs typeface="Calibri" panose="020F0502020204030204" pitchFamily="34" charset="0"/>
            </a:endParaRPr>
          </a:p>
          <a:p>
            <a:pPr marL="0" indent="0">
              <a:buFontTx/>
              <a:buNone/>
            </a:pPr>
            <a:r>
              <a:rPr lang="sv-SE" noProof="0">
                <a:latin typeface="+mn-lt"/>
                <a:ea typeface="Calibri" panose="020F0502020204030204" pitchFamily="34" charset="0"/>
                <a:cs typeface="Calibri" panose="020F0502020204030204" pitchFamily="34" charset="0"/>
              </a:rPr>
              <a:t>Oftast avslutas en upphandling genom att den upphandlande organisationen meddelar ett tilldelningsbeslut, men det förekommer även att upphandlingar avslutas genom att den upphandlande organisationen fattar ett avbrytandebeslut. I sådana fall har även ”ärendet” avslutats. </a:t>
            </a:r>
            <a:r>
              <a:rPr lang="en-US">
                <a:latin typeface="+mn-lt"/>
                <a:ea typeface="Calibri" panose="020F0502020204030204" pitchFamily="34" charset="0"/>
                <a:cs typeface="Calibri" panose="020F0502020204030204" pitchFamily="34" charset="0"/>
              </a:rPr>
              <a:t> </a:t>
            </a:r>
          </a:p>
          <a:p>
            <a:endParaRPr lang="sv-SE">
              <a:latin typeface="+mn-lt"/>
              <a:ea typeface="Calibri" panose="020F0502020204030204" pitchFamily="34" charset="0"/>
              <a:cs typeface="Calibri" panose="020F0502020204030204" pitchFamily="34" charset="0"/>
            </a:endParaRPr>
          </a:p>
          <a:p>
            <a:r>
              <a:rPr lang="sv-SE">
                <a:latin typeface="+mn-lt"/>
                <a:ea typeface="Calibri" panose="020F0502020204030204" pitchFamily="34" charset="0"/>
                <a:cs typeface="Calibri" panose="020F0502020204030204" pitchFamily="34" charset="0"/>
              </a:rPr>
              <a:t>I tryckfrihetsförordningens mening har ett anbud inte kommit in till myndigheten före den tidpunkt som har bestämts för öppnandet. Därmed är heller inte anbudet en allmän handling innan dess. </a:t>
            </a:r>
          </a:p>
          <a:p>
            <a:endParaRPr lang="sv-SE" b="1" noProof="0">
              <a:latin typeface="+mn-lt"/>
              <a:ea typeface="Calibri" panose="020F0502020204030204" pitchFamily="34" charset="0"/>
              <a:cs typeface="Calibri" panose="020F0502020204030204" pitchFamily="34" charset="0"/>
            </a:endParaRPr>
          </a:p>
          <a:p>
            <a:pPr algn="l"/>
            <a:r>
              <a:rPr lang="sv-SE" b="1" i="0">
                <a:solidFill>
                  <a:srgbClr val="000000"/>
                </a:solidFill>
                <a:effectLst/>
                <a:latin typeface="+mn-lt"/>
                <a:ea typeface="Calibri" panose="020F0502020204030204" pitchFamily="34" charset="0"/>
                <a:cs typeface="Calibri" panose="020F0502020204030204" pitchFamily="34" charset="0"/>
              </a:rPr>
              <a:t>Sekretess till skydd för det allmännas ekonomiska intresse</a:t>
            </a:r>
          </a:p>
          <a:p>
            <a:pPr algn="l"/>
            <a:r>
              <a:rPr lang="sv-SE" b="0" i="0">
                <a:solidFill>
                  <a:srgbClr val="000000"/>
                </a:solidFill>
                <a:effectLst/>
                <a:latin typeface="+mn-lt"/>
                <a:ea typeface="Calibri" panose="020F0502020204030204" pitchFamily="34" charset="0"/>
                <a:cs typeface="Calibri" panose="020F0502020204030204" pitchFamily="34" charset="0"/>
              </a:rPr>
              <a:t>En myndighet kan lida ekonomisk skada om myndigheten lämnar ut uppgifter i inlämnade anbud om upphandlingen avbrutits och myndigheten planerar att genomföra en ny upphandling. Sådana uppgifter kan därför omfattas av sekretess.</a:t>
            </a:r>
          </a:p>
          <a:p>
            <a:pPr algn="l"/>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1" i="0">
                <a:solidFill>
                  <a:srgbClr val="000000"/>
                </a:solidFill>
                <a:effectLst/>
                <a:latin typeface="+mn-lt"/>
                <a:ea typeface="Calibri" panose="020F0502020204030204" pitchFamily="34" charset="0"/>
                <a:cs typeface="Calibri" panose="020F0502020204030204" pitchFamily="34" charset="0"/>
              </a:rPr>
              <a:t>Sekretess till skydd för enskildas ekonomiska intresse</a:t>
            </a:r>
          </a:p>
          <a:p>
            <a:pPr algn="l"/>
            <a:r>
              <a:rPr lang="sv-SE" b="0" i="0">
                <a:solidFill>
                  <a:srgbClr val="000000"/>
                </a:solidFill>
                <a:effectLst/>
                <a:latin typeface="+mn-lt"/>
                <a:ea typeface="Calibri" panose="020F0502020204030204" pitchFamily="34" charset="0"/>
                <a:cs typeface="Calibri" panose="020F0502020204030204" pitchFamily="34" charset="0"/>
              </a:rPr>
              <a:t>Leverantörer lämnar ofta en stor mängd uppgifter i sina anbud, bland annat uppgifter som är företagshemligheter, eftersom de på olika sätt beskriver leverantörens strategier, arbetsmetoder, kundrelationer eller andra affärsmässigt värdefulla förhållanden. Det kan därför vara viktigt att sådana uppgifter inte offentliggörs, för det fall de specifikt beskriver hur leverantören går tillväga för att försöka vara bättre än sina konkurrenter.</a:t>
            </a:r>
          </a:p>
          <a:p>
            <a:pPr algn="l"/>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0" i="0">
                <a:solidFill>
                  <a:srgbClr val="000000"/>
                </a:solidFill>
                <a:effectLst/>
                <a:latin typeface="+mn-lt"/>
                <a:ea typeface="Calibri" panose="020F0502020204030204" pitchFamily="34" charset="0"/>
                <a:cs typeface="Calibri" panose="020F0502020204030204" pitchFamily="34" charset="0"/>
              </a:rPr>
              <a:t>Uppgifter som rör leverantörers ekonomiska intressen, och som leverantörer lämnar i anbud, kan därför omfattas av sekretess. Det krävs dock att det finns en konkret risk för att leverantören skulle lida skada av att uppgiften offentliggjordes.</a:t>
            </a:r>
          </a:p>
          <a:p>
            <a:pPr algn="l"/>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1" i="0">
                <a:solidFill>
                  <a:srgbClr val="000000"/>
                </a:solidFill>
                <a:effectLst/>
                <a:latin typeface="+mn-lt"/>
                <a:ea typeface="Calibri" panose="020F0502020204030204" pitchFamily="34" charset="0"/>
                <a:cs typeface="Calibri" panose="020F0502020204030204" pitchFamily="34" charset="0"/>
              </a:rPr>
              <a:t>Vad innebär att lida skada?  </a:t>
            </a:r>
          </a:p>
          <a:p>
            <a:pPr algn="l"/>
            <a:r>
              <a:rPr lang="sv-SE" b="0" i="0">
                <a:solidFill>
                  <a:srgbClr val="000000"/>
                </a:solidFill>
                <a:effectLst/>
                <a:latin typeface="+mn-lt"/>
                <a:ea typeface="Calibri" panose="020F0502020204030204" pitchFamily="34" charset="0"/>
                <a:cs typeface="Calibri" panose="020F0502020204030204" pitchFamily="34" charset="0"/>
              </a:rPr>
              <a:t>Begreppet ”skada” tar i det här sammanhanget sikte på den ekonomisk skada som kan uppstå till följd av att de uppgifter som rör leverantörens ekonomiska intressen blir offentliga. </a:t>
            </a:r>
          </a:p>
          <a:p>
            <a:pPr algn="l"/>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0" i="0">
                <a:solidFill>
                  <a:srgbClr val="000000"/>
                </a:solidFill>
                <a:effectLst/>
                <a:latin typeface="+mn-lt"/>
                <a:ea typeface="Calibri" panose="020F0502020204030204" pitchFamily="34" charset="0"/>
                <a:cs typeface="Calibri" panose="020F0502020204030204" pitchFamily="34" charset="0"/>
              </a:rPr>
              <a:t>Ett utlämnande av uppgifter ska därför anses utgöra risk för skada och omfattas av sekretess när det finns skäl att tro att ett offentliggörande av leverantörens uppgifter kan leda till en ekonomisk skada för leverantören. Det krävs dock att man kan peka på någon konkret omständighet som talar för att offentliggörandet riskerar att leda till skada för leverantören.  </a:t>
            </a:r>
          </a:p>
          <a:p>
            <a:pPr algn="l"/>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0" i="0">
                <a:solidFill>
                  <a:srgbClr val="000000"/>
                </a:solidFill>
                <a:effectLst/>
                <a:latin typeface="+mn-lt"/>
                <a:ea typeface="Calibri" panose="020F0502020204030204" pitchFamily="34" charset="0"/>
                <a:cs typeface="Calibri" panose="020F0502020204030204" pitchFamily="34" charset="0"/>
              </a:rPr>
              <a:t>Det räcker därför inte med att en leverantör endast påstår att denne skulle lida skada om uppgiften lämnas ut, utan leverantören bör även förklara varför och på vilket sätt skadan skulle kunna uppstå. Den upphandlande organisationen måste samtidigt väga intresset av sekretess mot offentlighetsprincipen. Det är därför viktigt att leverantören är tydlig med vilken ekonomisk skada denne riskerar lida och varför.</a:t>
            </a:r>
          </a:p>
          <a:p>
            <a:endParaRPr lang="en-US">
              <a:latin typeface="+mn-lt"/>
              <a:ea typeface="Calibri" panose="020F0502020204030204" pitchFamily="34" charset="0"/>
              <a:cs typeface="Calibri" panose="020F0502020204030204" pitchFamily="34" charset="0"/>
            </a:endParaRPr>
          </a:p>
          <a:p>
            <a:endParaRPr lang="sv-SE">
              <a:latin typeface="+mn-lt"/>
            </a:endParaRPr>
          </a:p>
          <a:p>
            <a:endParaRPr lang="sv-SE" b="1"/>
          </a:p>
        </p:txBody>
      </p:sp>
      <p:sp>
        <p:nvSpPr>
          <p:cNvPr id="4" name="Platshållare för bildnummer 3"/>
          <p:cNvSpPr>
            <a:spLocks noGrp="1"/>
          </p:cNvSpPr>
          <p:nvPr>
            <p:ph type="sldNum" sz="quarter" idx="5"/>
          </p:nvPr>
        </p:nvSpPr>
        <p:spPr/>
        <p:txBody>
          <a:bodyPr/>
          <a:lstStyle/>
          <a:p>
            <a:fld id="{ACB473DD-EFE9-BE41-8E83-32337D6D47A0}" type="slidenum">
              <a:rPr lang="sv-SE" smtClean="0"/>
              <a:t>39</a:t>
            </a:fld>
            <a:endParaRPr lang="sv-SE"/>
          </a:p>
        </p:txBody>
      </p:sp>
    </p:spTree>
    <p:extLst>
      <p:ext uri="{BB962C8B-B14F-4D97-AF65-F5344CB8AC3E}">
        <p14:creationId xmlns:p14="http://schemas.microsoft.com/office/powerpoint/2010/main" val="294135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a:t>
            </a:fld>
            <a:endParaRPr lang="sv-SE"/>
          </a:p>
        </p:txBody>
      </p:sp>
    </p:spTree>
    <p:extLst>
      <p:ext uri="{BB962C8B-B14F-4D97-AF65-F5344CB8AC3E}">
        <p14:creationId xmlns:p14="http://schemas.microsoft.com/office/powerpoint/2010/main" val="4218742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40</a:t>
            </a:fld>
            <a:endParaRPr lang="sv-SE"/>
          </a:p>
        </p:txBody>
      </p:sp>
    </p:spTree>
    <p:extLst>
      <p:ext uri="{BB962C8B-B14F-4D97-AF65-F5344CB8AC3E}">
        <p14:creationId xmlns:p14="http://schemas.microsoft.com/office/powerpoint/2010/main" val="1537663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latin typeface="Calibri" panose="020F0502020204030204" pitchFamily="34" charset="0"/>
                <a:ea typeface="Calibri" panose="020F0502020204030204" pitchFamily="34" charset="0"/>
                <a:cs typeface="Calibri" panose="020F0502020204030204" pitchFamily="34" charset="0"/>
              </a:rPr>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Calibri" panose="020F0502020204030204" pitchFamily="34" charset="0"/>
                <a:ea typeface="Calibri" panose="020F0502020204030204" pitchFamily="34" charset="0"/>
                <a:cs typeface="Calibri" panose="020F0502020204030204" pitchFamily="34" charset="0"/>
              </a:rPr>
              <a:t>Genom beställarnätverk kan offentliga organisationer arbeta tillsammans med behovsanalys, marknadsdialog och aktiviteter.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Calibri" panose="020F0502020204030204" pitchFamily="34" charset="0"/>
                <a:ea typeface="Calibri" panose="020F0502020204030204" pitchFamily="34" charset="0"/>
                <a:cs typeface="Calibri" panose="020F0502020204030204" pitchFamily="34" charset="0"/>
              </a:rPr>
              <a:t>Upphandlande organisationer kan få större inflytande på marknaden genom att samordna sin köpkraft genom beställarnätverk, för att möta gemensamma behov.</a:t>
            </a:r>
            <a:endParaRPr lang="sv-SE" sz="1200" b="1">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a:p>
        </p:txBody>
      </p:sp>
      <p:sp>
        <p:nvSpPr>
          <p:cNvPr id="4" name="Platshållare för bildnummer 3"/>
          <p:cNvSpPr>
            <a:spLocks noGrp="1"/>
          </p:cNvSpPr>
          <p:nvPr>
            <p:ph type="sldNum" sz="quarter" idx="5"/>
          </p:nvPr>
        </p:nvSpPr>
        <p:spPr/>
        <p:txBody>
          <a:bodyPr/>
          <a:lstStyle/>
          <a:p>
            <a:fld id="{ACB473DD-EFE9-BE41-8E83-32337D6D47A0}" type="slidenum">
              <a:rPr lang="sv-SE" smtClean="0"/>
              <a:t>41</a:t>
            </a:fld>
            <a:endParaRPr lang="sv-SE"/>
          </a:p>
        </p:txBody>
      </p:sp>
    </p:spTree>
    <p:extLst>
      <p:ext uri="{BB962C8B-B14F-4D97-AF65-F5344CB8AC3E}">
        <p14:creationId xmlns:p14="http://schemas.microsoft.com/office/powerpoint/2010/main" val="1224102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latin typeface="+mn-lt"/>
              </a:rPr>
              <a:t>Talmanus:</a:t>
            </a:r>
          </a:p>
          <a:p>
            <a:endParaRPr lang="sv-SE" b="1">
              <a:latin typeface="+mn-lt"/>
            </a:endParaRPr>
          </a:p>
          <a:p>
            <a:r>
              <a:rPr lang="sv-SE" b="1">
                <a:latin typeface="+mn-lt"/>
              </a:rPr>
              <a:t>Fördelar med beställarnätverk</a:t>
            </a:r>
          </a:p>
          <a:p>
            <a:r>
              <a:rPr lang="sv-SE" b="0" i="0">
                <a:solidFill>
                  <a:srgbClr val="000000"/>
                </a:solidFill>
                <a:effectLst/>
                <a:latin typeface="+mn-lt"/>
              </a:rPr>
              <a:t>Beställarnätverk är en möjlighet att tillsammans åstadkomma något som är utmanande eller omöjligt att uppnå var och en för sig. </a:t>
            </a:r>
          </a:p>
          <a:p>
            <a:endParaRPr lang="sv-SE" b="0" i="0">
              <a:solidFill>
                <a:srgbClr val="000000"/>
              </a:solidFill>
              <a:effectLst/>
              <a:latin typeface="+mn-lt"/>
            </a:endParaRPr>
          </a:p>
          <a:p>
            <a:r>
              <a:rPr lang="sv-SE" b="0" i="0">
                <a:solidFill>
                  <a:srgbClr val="000000"/>
                </a:solidFill>
                <a:effectLst/>
                <a:latin typeface="+mn-lt"/>
              </a:rPr>
              <a:t>Genom samlad köpkraft och expertis kan nätverket få en starkare röst på marknaden och driva utveckling för att möta samhällsutmaningar. Det är också ett sätt att ändra förutsättningarna på marknaden och göra framtida upphandlingar mer träffsäkra.</a:t>
            </a:r>
          </a:p>
          <a:p>
            <a:endParaRPr lang="sv-SE" b="0" i="0">
              <a:solidFill>
                <a:srgbClr val="000000"/>
              </a:solidFill>
              <a:effectLst/>
              <a:latin typeface="+mn-lt"/>
            </a:endParaRPr>
          </a:p>
          <a:p>
            <a:r>
              <a:rPr lang="sv-SE" b="0" i="0">
                <a:solidFill>
                  <a:srgbClr val="000000"/>
                </a:solidFill>
                <a:effectLst/>
                <a:latin typeface="+mn-lt"/>
              </a:rPr>
              <a:t>Beställarnätverk är inte en samordnad upphandling och handlar heller inte om enskilda upphandlingar.</a:t>
            </a:r>
          </a:p>
          <a:p>
            <a:endParaRPr lang="sv-SE" b="0" i="0">
              <a:solidFill>
                <a:srgbClr val="000000"/>
              </a:solidFill>
              <a:effectLst/>
              <a:latin typeface="+mn-lt"/>
            </a:endParaRPr>
          </a:p>
          <a:p>
            <a:r>
              <a:rPr lang="sv-SE" b="1" i="0">
                <a:solidFill>
                  <a:srgbClr val="000000"/>
                </a:solidFill>
                <a:effectLst/>
                <a:latin typeface="+mn-lt"/>
              </a:rPr>
              <a:t>Vad gör beställarnätverk?</a:t>
            </a:r>
          </a:p>
          <a:p>
            <a:r>
              <a:rPr lang="sv-SE" b="0" i="0">
                <a:solidFill>
                  <a:srgbClr val="000000"/>
                </a:solidFill>
                <a:effectLst/>
                <a:latin typeface="+mn-lt"/>
              </a:rPr>
              <a:t>Ett beställarnätverk samlar köpkraft, kompetens och resurser från olika parter i ett samarbete som möjliggör förnyelse, utveckling och innovation inom ett specifikt område. Genom att samlas kring en gemensam utmaning, ett behov eller ett befintligt problem kan nätverket locka företag att intressera sig för området. </a:t>
            </a:r>
          </a:p>
          <a:p>
            <a:endParaRPr lang="sv-SE" b="0" i="0">
              <a:solidFill>
                <a:srgbClr val="000000"/>
              </a:solidFill>
              <a:effectLst/>
              <a:latin typeface="+mn-lt"/>
            </a:endParaRPr>
          </a:p>
          <a:p>
            <a:r>
              <a:rPr lang="sv-SE" b="1" i="0">
                <a:solidFill>
                  <a:srgbClr val="000000"/>
                </a:solidFill>
                <a:effectLst/>
                <a:latin typeface="+mn-lt"/>
              </a:rPr>
              <a:t>Vem startar beställarnätverk?</a:t>
            </a:r>
          </a:p>
          <a:p>
            <a:r>
              <a:rPr lang="sv-SE" b="0" i="0">
                <a:solidFill>
                  <a:srgbClr val="000000"/>
                </a:solidFill>
                <a:effectLst/>
                <a:latin typeface="+mn-lt"/>
              </a:rPr>
              <a:t>Vissa beställarnätverk startas på initiativ av behovsägare i upphandlande organisationer, oftast kommuner. Andra bildas på initiativ av statliga myndigheter som har ett sektorsansvar för områden med angelägna samhällsmål, exempelvis Agenda 2030.</a:t>
            </a:r>
            <a:endParaRPr lang="sv-SE" b="1">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42</a:t>
            </a:fld>
            <a:endParaRPr lang="sv-SE"/>
          </a:p>
        </p:txBody>
      </p:sp>
    </p:spTree>
    <p:extLst>
      <p:ext uri="{BB962C8B-B14F-4D97-AF65-F5344CB8AC3E}">
        <p14:creationId xmlns:p14="http://schemas.microsoft.com/office/powerpoint/2010/main" val="3088564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cs typeface="Calibri"/>
              </a:rPr>
              <a:t>Talmanus: </a:t>
            </a:r>
            <a:endParaRPr lang="sv-SE" b="1"/>
          </a:p>
          <a:p>
            <a:r>
              <a:rPr lang="sv-SE">
                <a:cs typeface="Calibri"/>
              </a:rPr>
              <a:t>Nedan följer ett antal lärande exempel som vi har tagit fram utifrån Upphandlingsmyndighetens webbplats. </a:t>
            </a:r>
          </a:p>
          <a:p>
            <a:endParaRPr lang="sv-SE">
              <a:cs typeface="Calibri"/>
            </a:endParaRPr>
          </a:p>
          <a:p>
            <a:r>
              <a:rPr lang="sv-SE">
                <a:cs typeface="Calibri"/>
              </a:rPr>
              <a:t>De områden som vi lyft fram är: </a:t>
            </a:r>
          </a:p>
          <a:p>
            <a:pPr marL="171450" indent="-171450">
              <a:buFontTx/>
              <a:buChar char="-"/>
            </a:pPr>
            <a:r>
              <a:rPr lang="sv-SE">
                <a:cs typeface="Calibri"/>
              </a:rPr>
              <a:t>Tidig dialog.</a:t>
            </a:r>
          </a:p>
          <a:p>
            <a:pPr marL="171450" indent="-171450">
              <a:buFontTx/>
              <a:buChar char="-"/>
            </a:pPr>
            <a:r>
              <a:rPr lang="sv-SE">
                <a:cs typeface="Calibri"/>
              </a:rPr>
              <a:t>Funktionskrav.</a:t>
            </a:r>
          </a:p>
          <a:p>
            <a:pPr marL="171450" indent="-171450">
              <a:buFontTx/>
              <a:buChar char="-"/>
            </a:pPr>
            <a:r>
              <a:rPr lang="sv-SE">
                <a:cs typeface="Calibri"/>
              </a:rPr>
              <a:t>Hållbar upphandling. </a:t>
            </a:r>
          </a:p>
          <a:p>
            <a:endParaRPr lang="sv-SE">
              <a:cs typeface="Calibri"/>
            </a:endParaRPr>
          </a:p>
          <a:p>
            <a:r>
              <a:rPr lang="sv-SE">
                <a:cs typeface="Calibri"/>
              </a:rPr>
              <a:t>Ta gärna del av dessa lärande exempel och använd er av de övningar i form av frågor efter varje lärande exempel som finns för att utbilda </a:t>
            </a:r>
            <a:r>
              <a:rPr lang="sv-SE" b="0">
                <a:cs typeface="Calibri" panose="020F0502020204030204"/>
              </a:rPr>
              <a:t>beställare</a:t>
            </a:r>
            <a:r>
              <a:rPr lang="sv-SE">
                <a:cs typeface="Calibri"/>
              </a:rPr>
              <a:t> inom dessa områden. </a:t>
            </a:r>
          </a:p>
          <a:p>
            <a:endParaRPr lang="sv-SE">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43</a:t>
            </a:fld>
            <a:endParaRPr lang="sv-SE"/>
          </a:p>
        </p:txBody>
      </p:sp>
    </p:spTree>
    <p:extLst>
      <p:ext uri="{BB962C8B-B14F-4D97-AF65-F5344CB8AC3E}">
        <p14:creationId xmlns:p14="http://schemas.microsoft.com/office/powerpoint/2010/main" val="3170660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Talmanus: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t>Nyckeln till en lyckad upphandling är tidig dialog!</a:t>
            </a:r>
          </a:p>
          <a:p>
            <a:endParaRPr lang="sv-SE" noProof="0"/>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44</a:t>
            </a:fld>
            <a:endParaRPr lang="sv-SE"/>
          </a:p>
        </p:txBody>
      </p:sp>
    </p:spTree>
    <p:extLst>
      <p:ext uri="{BB962C8B-B14F-4D97-AF65-F5344CB8AC3E}">
        <p14:creationId xmlns:p14="http://schemas.microsoft.com/office/powerpoint/2010/main" val="1931820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algn="l" defTabSz="914400" rtl="0" eaLnBrk="1" latinLnBrk="0" hangingPunct="1"/>
            <a:r>
              <a:rPr lang="en-US" sz="1200" b="1" kern="1200">
                <a:solidFill>
                  <a:schemeClr val="tx1"/>
                </a:solidFill>
                <a:latin typeface="+mn-lt"/>
                <a:ea typeface="+mn-ea"/>
                <a:cs typeface="+mn-cs"/>
              </a:rPr>
              <a:t>Talmanus: </a:t>
            </a:r>
          </a:p>
          <a:p>
            <a:pPr marL="0" algn="l" defTabSz="914400" rtl="0" eaLnBrk="1" latinLnBrk="0" hangingPunct="1"/>
            <a:r>
              <a:rPr lang="sv-SE" sz="1200" b="0" kern="1200">
                <a:solidFill>
                  <a:schemeClr val="tx1"/>
                </a:solidFill>
                <a:latin typeface="+mn-lt"/>
                <a:ea typeface="+mn-ea"/>
                <a:cs typeface="+mn-cs"/>
              </a:rPr>
              <a:t>Tidig dialog var ett sätt att få fram tydliga, proportionerliga och likabehandlande krav, och därmed minska risken för överprövning säger upphandlaren Lisa Borgh och delar med sig av sina erfarenheter från en dialog. </a:t>
            </a:r>
            <a:r>
              <a:rPr lang="sv-SE" sz="1200" b="0" kern="1200" noProof="0">
                <a:solidFill>
                  <a:schemeClr val="tx1"/>
                </a:solidFill>
                <a:latin typeface="+mn-lt"/>
                <a:ea typeface="+mn-ea"/>
                <a:cs typeface="+mn-cs"/>
              </a:rPr>
              <a:t>Nackdelarna med många enskilda dialoger är att det tar tid men fördelarna överväger. </a:t>
            </a:r>
          </a:p>
          <a:p>
            <a:pPr marL="0" indent="0" algn="l" defTabSz="914400" rtl="0" eaLnBrk="1" latinLnBrk="0" hangingPunct="1">
              <a:buFontTx/>
              <a:buNone/>
            </a:pPr>
            <a:endParaRPr lang="sv-SE" sz="1200" b="0" kern="1200" noProof="0">
              <a:solidFill>
                <a:schemeClr val="tx1"/>
              </a:solidFill>
              <a:latin typeface="+mn-lt"/>
              <a:ea typeface="+mn-ea"/>
              <a:cs typeface="+mn-cs"/>
            </a:endParaRPr>
          </a:p>
          <a:p>
            <a:pPr marL="0" indent="0" algn="l" defTabSz="914400" rtl="0" eaLnBrk="1" latinLnBrk="0" hangingPunct="1">
              <a:buFontTx/>
              <a:buNone/>
            </a:pPr>
            <a:r>
              <a:rPr lang="sv-SE" sz="1200" b="0" kern="1200" noProof="0">
                <a:solidFill>
                  <a:schemeClr val="tx1"/>
                </a:solidFill>
                <a:latin typeface="+mn-lt"/>
                <a:ea typeface="+mn-ea"/>
                <a:cs typeface="+mn-cs"/>
              </a:rPr>
              <a:t>Det är bra att träffas fysiskt och prata med de som kan, i slutändan leder det till mycket bättre avtal. </a:t>
            </a:r>
          </a:p>
        </p:txBody>
      </p:sp>
      <p:sp>
        <p:nvSpPr>
          <p:cNvPr id="4" name="Platshållare för bildnummer 3"/>
          <p:cNvSpPr>
            <a:spLocks noGrp="1"/>
          </p:cNvSpPr>
          <p:nvPr>
            <p:ph type="sldNum" sz="quarter" idx="5"/>
          </p:nvPr>
        </p:nvSpPr>
        <p:spPr/>
        <p:txBody>
          <a:bodyPr/>
          <a:lstStyle/>
          <a:p>
            <a:fld id="{ACB473DD-EFE9-BE41-8E83-32337D6D47A0}" type="slidenum">
              <a:rPr lang="sv-SE" smtClean="0"/>
              <a:t>45</a:t>
            </a:fld>
            <a:endParaRPr lang="sv-SE"/>
          </a:p>
        </p:txBody>
      </p:sp>
    </p:spTree>
    <p:extLst>
      <p:ext uri="{BB962C8B-B14F-4D97-AF65-F5344CB8AC3E}">
        <p14:creationId xmlns:p14="http://schemas.microsoft.com/office/powerpoint/2010/main" val="329880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cs typeface="Calibri"/>
              </a:rPr>
              <a:t>Talmanus: </a:t>
            </a:r>
          </a:p>
          <a:p>
            <a:r>
              <a:rPr lang="sv-SE" i="1" noProof="0">
                <a:cs typeface="Calibri"/>
              </a:rPr>
              <a:t>Förslag på övning - Tidig dialog</a:t>
            </a:r>
          </a:p>
          <a:p>
            <a:endParaRPr lang="sv-SE" i="1" noProof="0">
              <a:cs typeface="Calibri"/>
            </a:endParaRPr>
          </a:p>
          <a:p>
            <a:r>
              <a:rPr lang="sv-SE" i="1" noProof="0">
                <a:cs typeface="Calibri"/>
              </a:rPr>
              <a:t>Diskutera utifrån er organisation.</a:t>
            </a:r>
          </a:p>
        </p:txBody>
      </p:sp>
      <p:sp>
        <p:nvSpPr>
          <p:cNvPr id="4" name="Platshållare för bildnummer 3"/>
          <p:cNvSpPr>
            <a:spLocks noGrp="1"/>
          </p:cNvSpPr>
          <p:nvPr>
            <p:ph type="sldNum" sz="quarter" idx="5"/>
          </p:nvPr>
        </p:nvSpPr>
        <p:spPr/>
        <p:txBody>
          <a:bodyPr/>
          <a:lstStyle/>
          <a:p>
            <a:fld id="{ACB473DD-EFE9-BE41-8E83-32337D6D47A0}" type="slidenum">
              <a:rPr lang="sv-SE" smtClean="0"/>
              <a:t>46</a:t>
            </a:fld>
            <a:endParaRPr lang="sv-SE"/>
          </a:p>
        </p:txBody>
      </p:sp>
    </p:spTree>
    <p:extLst>
      <p:ext uri="{BB962C8B-B14F-4D97-AF65-F5344CB8AC3E}">
        <p14:creationId xmlns:p14="http://schemas.microsoft.com/office/powerpoint/2010/main" val="3736398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err="1">
                <a:latin typeface="+mn-lt"/>
                <a:ea typeface="Calibri" panose="020F0502020204030204" pitchFamily="34" charset="0"/>
                <a:cs typeface="Calibri" panose="020F0502020204030204" pitchFamily="34" charset="0"/>
              </a:rPr>
              <a:t>Talmanus</a:t>
            </a:r>
            <a:r>
              <a:rPr lang="sv-SE" sz="1200" b="1">
                <a:latin typeface="+mn-lt"/>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a:effectLst/>
                <a:latin typeface="+mn-lt"/>
                <a:ea typeface="Calibri" panose="020F0502020204030204" pitchFamily="34" charset="0"/>
                <a:cs typeface="Calibri" panose="020F0502020204030204" pitchFamily="34" charset="0"/>
              </a:rPr>
              <a:t>Hur</a:t>
            </a:r>
            <a:r>
              <a:rPr lang="sv-SE" sz="1200" i="1">
                <a:effectLst/>
                <a:latin typeface="+mn-lt"/>
                <a:ea typeface="Calibri" panose="020F0502020204030204" pitchFamily="34" charset="0"/>
                <a:cs typeface="Calibri" panose="020F0502020204030204" pitchFamily="34" charset="0"/>
              </a:rPr>
              <a:t> arbetar ni inom er organisationen med att ställa funktionskrav och vilket stöd kan man få om man vill göra 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a:latin typeface="+mn-lt"/>
                <a:ea typeface="Calibri" panose="020F0502020204030204" pitchFamily="34" charset="0"/>
                <a:cs typeface="Calibri" panose="020F0502020204030204" pitchFamily="34" charset="0"/>
              </a:rPr>
              <a:t>Våga använda funktionskrav!</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47</a:t>
            </a:fld>
            <a:endParaRPr lang="sv-SE"/>
          </a:p>
        </p:txBody>
      </p:sp>
    </p:spTree>
    <p:extLst>
      <p:ext uri="{BB962C8B-B14F-4D97-AF65-F5344CB8AC3E}">
        <p14:creationId xmlns:p14="http://schemas.microsoft.com/office/powerpoint/2010/main" val="74353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algn="l" defTabSz="914400" rtl="0" eaLnBrk="1" fontAlgn="base" latinLnBrk="0" hangingPunct="1"/>
            <a:r>
              <a:rPr lang="sv-SE" sz="1200" b="1" i="0" u="none" strike="noStrike" kern="1200" noProof="0">
                <a:solidFill>
                  <a:srgbClr val="000000"/>
                </a:solidFill>
                <a:effectLst/>
                <a:latin typeface="+mn-lt"/>
                <a:ea typeface="+mn-ea"/>
                <a:cs typeface="+mn-cs"/>
              </a:rPr>
              <a:t>Talmanus</a:t>
            </a:r>
          </a:p>
          <a:p>
            <a:pPr marL="0" algn="l" defTabSz="914400" rtl="0" eaLnBrk="1" fontAlgn="base" latinLnBrk="0" hangingPunct="1"/>
            <a:r>
              <a:rPr lang="sv-SE" sz="1200" b="0" i="0" u="none" strike="noStrike" kern="1200" noProof="0">
                <a:solidFill>
                  <a:srgbClr val="000000"/>
                </a:solidFill>
                <a:effectLst/>
                <a:latin typeface="+mn-lt"/>
                <a:ea typeface="+mn-ea"/>
                <a:cs typeface="+mn-cs"/>
              </a:rPr>
              <a:t>Två viktiga framgångsfaktorer i den aktuella funktionsupphandlingen var ett stort engagemang från kommunens olika aktörer och verksamheter. Även ett gott samarbete mellan referensgruppens deltagare och upphandlingsansvarig. </a:t>
            </a:r>
          </a:p>
          <a:p>
            <a:pPr marL="0" algn="l" defTabSz="914400" rtl="0" eaLnBrk="1" fontAlgn="base" latinLnBrk="0" hangingPunct="1"/>
            <a:endParaRPr lang="sv-SE" sz="1200" b="0" i="0" u="none" strike="noStrike" kern="1200" noProof="0">
              <a:solidFill>
                <a:srgbClr val="000000"/>
              </a:solidFill>
              <a:effectLst/>
              <a:latin typeface="+mn-lt"/>
              <a:ea typeface="+mn-ea"/>
              <a:cs typeface="+mn-cs"/>
            </a:endParaRPr>
          </a:p>
          <a:p>
            <a:pPr marL="0" algn="l" defTabSz="914400" rtl="0" eaLnBrk="1" fontAlgn="base" latinLnBrk="0" hangingPunct="1"/>
            <a:r>
              <a:rPr lang="sv-SE" sz="1200" b="0" i="0" u="none" strike="noStrike" kern="1200" noProof="0">
                <a:solidFill>
                  <a:srgbClr val="000000"/>
                </a:solidFill>
                <a:effectLst/>
                <a:latin typeface="+mn-lt"/>
                <a:ea typeface="+mn-ea"/>
                <a:cs typeface="+mn-cs"/>
              </a:rPr>
              <a:t>Den vinnande leverantören lyfter fram det faktum att kommunen valde att utgå från Socialstyrelsens kvalitetsmått som en framgångsfaktor i upphandlingen. </a:t>
            </a:r>
          </a:p>
          <a:p>
            <a:pPr marL="0" algn="l" defTabSz="914400" rtl="0" eaLnBrk="1" fontAlgn="base" latinLnBrk="0" hangingPunct="1"/>
            <a:endParaRPr lang="sv-SE" sz="1200" b="0" i="0" u="none" strike="noStrike" kern="1200" noProof="0">
              <a:solidFill>
                <a:srgbClr val="000000"/>
              </a:solidFill>
              <a:effectLst/>
              <a:latin typeface="+mn-lt"/>
              <a:ea typeface="+mn-ea"/>
              <a:cs typeface="+mn-cs"/>
            </a:endParaRPr>
          </a:p>
          <a:p>
            <a:pPr marL="0" algn="l" defTabSz="914400" rtl="0" eaLnBrk="1" fontAlgn="base" latinLnBrk="0" hangingPunct="1"/>
            <a:r>
              <a:rPr lang="sv-SE" sz="1200" b="0" i="0" u="none" strike="noStrike" kern="1200" noProof="0">
                <a:solidFill>
                  <a:srgbClr val="000000"/>
                </a:solidFill>
                <a:effectLst/>
                <a:latin typeface="+mn-lt"/>
                <a:ea typeface="+mn-ea"/>
                <a:cs typeface="+mn-cs"/>
              </a:rPr>
              <a:t>Detta bidrog till att upphandlingsdokumenten blev konkreta trots få detaljkrav, vilket ses som positivt. </a:t>
            </a:r>
          </a:p>
          <a:p>
            <a:pPr marL="0" algn="l" defTabSz="914400" rtl="0" eaLnBrk="1" fontAlgn="base" latinLnBrk="0" hangingPunct="1"/>
            <a:endParaRPr lang="sv-SE" sz="1200" b="0" i="0" u="none" strike="noStrike" kern="1200" noProof="0">
              <a:solidFill>
                <a:srgbClr val="000000"/>
              </a:solidFill>
              <a:effectLst/>
              <a:latin typeface="+mn-lt"/>
              <a:ea typeface="+mn-ea"/>
              <a:cs typeface="+mn-cs"/>
            </a:endParaRPr>
          </a:p>
          <a:p>
            <a:pPr marL="0" algn="l" defTabSz="914400" rtl="0" eaLnBrk="1" fontAlgn="base" latinLnBrk="0" hangingPunct="1"/>
            <a:r>
              <a:rPr lang="sv-SE" sz="1200" b="0" i="0" u="none" strike="noStrike" kern="1200" noProof="0">
                <a:solidFill>
                  <a:srgbClr val="000000"/>
                </a:solidFill>
                <a:effectLst/>
                <a:latin typeface="+mn-lt"/>
                <a:ea typeface="+mn-ea"/>
                <a:cs typeface="+mn-cs"/>
              </a:rPr>
              <a:t>Upphandlingsansvarig menar att funktionskrav istället för detaljkrav främjar utveckling och framåttänkande och att det handlar om att undvika att applicera ett färdigt tankesätt på leverantören. När man vågar lämnar över lite av ansvaret till leverantören, då kommer det ofta fram spännande lösningar, menar upphandlingsansvarig.</a:t>
            </a:r>
          </a:p>
        </p:txBody>
      </p:sp>
      <p:sp>
        <p:nvSpPr>
          <p:cNvPr id="4" name="Platshållare för bildnummer 3"/>
          <p:cNvSpPr>
            <a:spLocks noGrp="1"/>
          </p:cNvSpPr>
          <p:nvPr>
            <p:ph type="sldNum" sz="quarter" idx="5"/>
          </p:nvPr>
        </p:nvSpPr>
        <p:spPr/>
        <p:txBody>
          <a:bodyPr/>
          <a:lstStyle/>
          <a:p>
            <a:fld id="{ACB473DD-EFE9-BE41-8E83-32337D6D47A0}" type="slidenum">
              <a:rPr lang="sv-SE" smtClean="0"/>
              <a:t>48</a:t>
            </a:fld>
            <a:endParaRPr lang="sv-SE"/>
          </a:p>
        </p:txBody>
      </p:sp>
    </p:spTree>
    <p:extLst>
      <p:ext uri="{BB962C8B-B14F-4D97-AF65-F5344CB8AC3E}">
        <p14:creationId xmlns:p14="http://schemas.microsoft.com/office/powerpoint/2010/main" val="2731962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t>Talmanus: </a:t>
            </a:r>
          </a:p>
          <a:p>
            <a:r>
              <a:rPr lang="sv-SE" i="1" noProof="0"/>
              <a:t>Förslag på övning - Funktionskrav</a:t>
            </a:r>
          </a:p>
          <a:p>
            <a:endParaRPr lang="sv-SE" i="1" noProof="0"/>
          </a:p>
          <a:p>
            <a:r>
              <a:rPr lang="sv-SE" i="1" noProof="0"/>
              <a:t>Diskutera utifrån er enskilda upphandling. </a:t>
            </a:r>
          </a:p>
          <a:p>
            <a:endParaRPr lang="sv-SE" noProof="0"/>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49</a:t>
            </a:fld>
            <a:endParaRPr lang="sv-SE"/>
          </a:p>
        </p:txBody>
      </p:sp>
    </p:spTree>
    <p:extLst>
      <p:ext uri="{BB962C8B-B14F-4D97-AF65-F5344CB8AC3E}">
        <p14:creationId xmlns:p14="http://schemas.microsoft.com/office/powerpoint/2010/main" val="1851189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mn-lt"/>
              </a:rPr>
              <a:t>Den offentliga upphandlingen har över tid blivit alltmer komplex, dels ska den möta verksamhetens nutida men även </a:t>
            </a:r>
            <a:r>
              <a:rPr lang="sv-SE" sz="1200" b="0" i="0" kern="1200">
                <a:solidFill>
                  <a:srgbClr val="000000"/>
                </a:solidFill>
                <a:effectLst/>
                <a:latin typeface="+mn-lt"/>
                <a:ea typeface="+mn-ea"/>
                <a:cs typeface="+mn-cs"/>
              </a:rPr>
              <a:t>också framtida behov. </a:t>
            </a:r>
          </a:p>
          <a:p>
            <a:pPr marL="0" algn="l" defTabSz="914400" rtl="0" eaLnBrk="1" latinLnBrk="0" hangingPunct="1"/>
            <a:endParaRPr lang="sv-SE" sz="1200" b="0" i="0" kern="1200">
              <a:solidFill>
                <a:srgbClr val="000000"/>
              </a:solidFill>
              <a:effectLst/>
              <a:latin typeface="+mn-lt"/>
              <a:ea typeface="+mn-ea"/>
              <a:cs typeface="+mn-cs"/>
            </a:endParaRPr>
          </a:p>
          <a:p>
            <a:pPr marL="0" algn="l" defTabSz="914400" rtl="0" eaLnBrk="1" latinLnBrk="0" hangingPunct="1"/>
            <a:r>
              <a:rPr lang="sv-SE" sz="1200" b="0" i="0" kern="1200">
                <a:solidFill>
                  <a:srgbClr val="000000"/>
                </a:solidFill>
                <a:effectLst/>
                <a:latin typeface="+mn-lt"/>
                <a:ea typeface="+mn-ea"/>
                <a:cs typeface="+mn-cs"/>
              </a:rPr>
              <a:t>Beställaren kan själv vara kravställare eller utse någon annan som tar den rollen.</a:t>
            </a:r>
          </a:p>
          <a:p>
            <a:pPr marL="0" algn="l" defTabSz="914400" rtl="0" eaLnBrk="1" latinLnBrk="0" hangingPunct="1"/>
            <a:endParaRPr lang="sv-SE" sz="1200" b="0" i="0" kern="1200">
              <a:solidFill>
                <a:srgbClr val="000000"/>
              </a:solidFill>
              <a:effectLst/>
              <a:latin typeface="+mn-lt"/>
              <a:ea typeface="+mn-ea"/>
              <a:cs typeface="+mn-cs"/>
            </a:endParaRPr>
          </a:p>
          <a:p>
            <a:pPr marL="0" algn="l" defTabSz="914400" rtl="0" eaLnBrk="1" latinLnBrk="0" hangingPunct="1"/>
            <a:r>
              <a:rPr lang="sv-SE" sz="1200" b="0" i="0" kern="1200">
                <a:solidFill>
                  <a:srgbClr val="000000"/>
                </a:solidFill>
                <a:effectLst/>
                <a:latin typeface="+mn-lt"/>
                <a:ea typeface="+mn-ea"/>
                <a:cs typeface="+mn-cs"/>
              </a:rPr>
              <a:t>För att uppnå inköpsbehovet på ett effektiv sätt har Beställaren/Kravställaren en mycket viktig roll under hela upphandlingsarbetet. </a:t>
            </a:r>
          </a:p>
          <a:p>
            <a:pPr algn="l"/>
            <a:endParaRPr lang="sv-SE" b="0" i="0">
              <a:solidFill>
                <a:srgbClr val="000000"/>
              </a:solidFill>
              <a:effectLst/>
              <a:latin typeface="IBM Plex Sans" panose="020B0503050203000203" pitchFamily="34" charset="0"/>
            </a:endParaRPr>
          </a:p>
          <a:p>
            <a:pPr algn="l"/>
            <a:endParaRPr lang="sv-SE" b="0" i="0">
              <a:solidFill>
                <a:srgbClr val="000000"/>
              </a:solidFill>
              <a:effectLst/>
              <a:latin typeface="IBM Plex Sans" panose="020B0503050203000203" pitchFamily="34" charset="0"/>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a:t>
            </a:fld>
            <a:endParaRPr lang="sv-SE"/>
          </a:p>
        </p:txBody>
      </p:sp>
    </p:spTree>
    <p:extLst>
      <p:ext uri="{BB962C8B-B14F-4D97-AF65-F5344CB8AC3E}">
        <p14:creationId xmlns:p14="http://schemas.microsoft.com/office/powerpoint/2010/main" val="2899919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t>Talmanus: </a:t>
            </a:r>
          </a:p>
          <a:p>
            <a:r>
              <a:rPr lang="sv-SE" noProof="0"/>
              <a:t>Servicekontoret, som sorterar under kommunstyrelseförvaltningen, utredde ärendet och kom fram till att det fanns stora fördelar. </a:t>
            </a:r>
          </a:p>
          <a:p>
            <a:endParaRPr lang="sv-SE" noProof="0"/>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t>Före upphandlingen av distributionscentral var körsträckan per år cirka 15 000 mil i Sandvikens kommun. 2017 hade sträckan halverats. Frågan om distributions-central väcktes av en politiker som såg potentialen av minskade transporter.</a:t>
            </a:r>
          </a:p>
          <a:p>
            <a:endParaRPr lang="sv-SE" noProof="0"/>
          </a:p>
          <a:p>
            <a:r>
              <a:rPr lang="sv-SE" noProof="0"/>
              <a:t>Den politiska ledningen gav tummen upp och motiverade beslutet i fyra punkter:</a:t>
            </a:r>
          </a:p>
          <a:p>
            <a:endParaRPr lang="sv-SE" noProof="0"/>
          </a:p>
          <a:p>
            <a:r>
              <a:rPr lang="sv-SE" noProof="0"/>
              <a:t>- Minskade utsläpp från transporter.</a:t>
            </a:r>
          </a:p>
          <a:p>
            <a:r>
              <a:rPr lang="sv-SE" noProof="0"/>
              <a:t>- Färre tunga transporter i miljöer där barn vistas.</a:t>
            </a:r>
          </a:p>
          <a:p>
            <a:r>
              <a:rPr lang="sv-SE" noProof="0"/>
              <a:t>- Underlätta för lokala leverantörer.</a:t>
            </a:r>
          </a:p>
          <a:p>
            <a:r>
              <a:rPr lang="sv-SE" noProof="0"/>
              <a:t>- Lägre inköpspriser med ett minskat antal leveransplatser.</a:t>
            </a:r>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50</a:t>
            </a:fld>
            <a:endParaRPr lang="sv-SE"/>
          </a:p>
        </p:txBody>
      </p:sp>
    </p:spTree>
    <p:extLst>
      <p:ext uri="{BB962C8B-B14F-4D97-AF65-F5344CB8AC3E}">
        <p14:creationId xmlns:p14="http://schemas.microsoft.com/office/powerpoint/2010/main" val="3066912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t>Talmanus: </a:t>
            </a:r>
          </a:p>
          <a:p>
            <a:r>
              <a:rPr lang="sv-SE" noProof="0"/>
              <a:t>En stark framgångsfaktor var att förankra avtalet i verksamheterna och ha en god informationsöverföring inom kommunen före, under och efter upphandlingen.</a:t>
            </a:r>
          </a:p>
          <a:p>
            <a:endParaRPr lang="sv-SE" noProof="0"/>
          </a:p>
          <a:p>
            <a:r>
              <a:rPr lang="sv-SE" noProof="0"/>
              <a:t>Dialogen med leverantörerna innebar ett värdefullt informationsutbyte kring hur distributionscentralen skulle fungera. Det gjorde upphandlingsunderlaget bättre och undanröjde risker för svåra och fördyrande krav på leverantörerna.</a:t>
            </a:r>
          </a:p>
          <a:p>
            <a:endParaRPr lang="sv-SE" noProof="0"/>
          </a:p>
          <a:p>
            <a:r>
              <a:rPr lang="sv-SE" noProof="0"/>
              <a:t>Men det fanns också andra framgångsfaktorer:</a:t>
            </a:r>
          </a:p>
          <a:p>
            <a:pPr marL="171450" indent="-171450">
              <a:buFontTx/>
              <a:buChar char="-"/>
            </a:pPr>
            <a:r>
              <a:rPr lang="sv-SE" noProof="0"/>
              <a:t>Tydliga mål som kunde följas upp och utvärderas.</a:t>
            </a:r>
          </a:p>
          <a:p>
            <a:pPr marL="171450" indent="-171450">
              <a:buFontTx/>
              <a:buChar char="-"/>
            </a:pPr>
            <a:r>
              <a:rPr lang="sv-SE" noProof="0"/>
              <a:t>Projektledarens kompetens. Det är viktigt att det är en person med god kunskap om branschen och förståelse för den upphandlande sidan.</a:t>
            </a:r>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51</a:t>
            </a:fld>
            <a:endParaRPr lang="sv-SE"/>
          </a:p>
        </p:txBody>
      </p:sp>
    </p:spTree>
    <p:extLst>
      <p:ext uri="{BB962C8B-B14F-4D97-AF65-F5344CB8AC3E}">
        <p14:creationId xmlns:p14="http://schemas.microsoft.com/office/powerpoint/2010/main" val="29836148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cs typeface="Calibri"/>
              </a:rPr>
              <a:t>Talmanus: </a:t>
            </a:r>
          </a:p>
          <a:p>
            <a:r>
              <a:rPr lang="sv-SE" i="1" noProof="0">
                <a:cs typeface="Calibri"/>
              </a:rPr>
              <a:t>Förslag på övning - Hållbar upphandling. </a:t>
            </a:r>
          </a:p>
          <a:p>
            <a:endParaRPr lang="sv-SE" i="1" noProof="0"/>
          </a:p>
          <a:p>
            <a:r>
              <a:rPr lang="sv-SE" i="1" noProof="0"/>
              <a:t>Diskutera utifrån er organisation. </a:t>
            </a:r>
          </a:p>
          <a:p>
            <a:endParaRPr lang="sv-SE" noProof="0">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52</a:t>
            </a:fld>
            <a:endParaRPr lang="sv-SE"/>
          </a:p>
        </p:txBody>
      </p:sp>
    </p:spTree>
    <p:extLst>
      <p:ext uri="{BB962C8B-B14F-4D97-AF65-F5344CB8AC3E}">
        <p14:creationId xmlns:p14="http://schemas.microsoft.com/office/powerpoint/2010/main" val="2961247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err="1">
                <a:latin typeface="+mn-lt"/>
              </a:rPr>
              <a:t>Talmanus</a:t>
            </a:r>
            <a:r>
              <a:rPr lang="sv-SE" b="1">
                <a:latin typeface="+mn-lt"/>
              </a:rPr>
              <a:t>:</a:t>
            </a:r>
          </a:p>
          <a:p>
            <a:pPr marL="171450" indent="-171450" algn="l" rtl="0" fontAlgn="base">
              <a:buFontTx/>
              <a:buChar char="-"/>
            </a:pPr>
            <a:r>
              <a:rPr lang="sv-SE" sz="1200" b="0" i="0" u="none" strike="noStrike">
                <a:solidFill>
                  <a:srgbClr val="000000"/>
                </a:solidFill>
                <a:effectLst/>
                <a:latin typeface="+mn-lt"/>
              </a:rPr>
              <a:t>Med beteendepåverkande menas att det påverkar vilka beslut du fattar eller hur du i övrigt utför dina arbetsuppgifter. I så fall ska du tacka nej. Förmånens ekonomiska värde tillsammans med en bedömning av det personliga värdet för mottagaren inverkar på bedömningen. </a:t>
            </a:r>
          </a:p>
          <a:p>
            <a:pPr marL="171450" indent="-171450" algn="l" rtl="0" fontAlgn="base">
              <a:buFontTx/>
              <a:buChar char="-"/>
            </a:pPr>
            <a:endParaRPr lang="sv-SE" sz="1200" b="0" i="0" u="none" strike="noStrike">
              <a:solidFill>
                <a:srgbClr val="000000"/>
              </a:solidFill>
              <a:effectLst/>
              <a:latin typeface="+mn-lt"/>
            </a:endParaRPr>
          </a:p>
          <a:p>
            <a:pPr marL="171450" indent="-171450" algn="l" rtl="0" fontAlgn="base">
              <a:buFontTx/>
              <a:buChar char="-"/>
            </a:pPr>
            <a:r>
              <a:rPr lang="sv-SE" sz="1200" b="0" i="0" u="none" strike="noStrike">
                <a:solidFill>
                  <a:srgbClr val="000000"/>
                </a:solidFill>
                <a:effectLst/>
                <a:latin typeface="+mn-lt"/>
              </a:rPr>
              <a:t>Det kan också vara relationsfrämjande utan att påverka beslut. Institutet mot mutor förvaltar Näringslivskoden som är en uppförandekod riktad mot företag. Enligt Näringslivskoden kallas detta attitydpåverkande och är normalt tillåtet om det överensstämmer med vedertagna umgängesformer mellan privat och offentlig sektor.</a:t>
            </a:r>
          </a:p>
          <a:p>
            <a:pPr marL="0" indent="0" algn="l" rtl="0" fontAlgn="base">
              <a:buFontTx/>
              <a:buNone/>
            </a:pPr>
            <a:r>
              <a:rPr lang="en-US" sz="1200" b="0" i="0">
                <a:solidFill>
                  <a:srgbClr val="444444"/>
                </a:solidFill>
                <a:effectLst/>
                <a:latin typeface="+mn-lt"/>
              </a:rPr>
              <a:t>​</a:t>
            </a:r>
            <a:endParaRPr lang="en-US" sz="1200" b="0" i="0" u="none" strike="noStrike">
              <a:solidFill>
                <a:srgbClr val="444444"/>
              </a:solidFill>
              <a:effectLst/>
              <a:latin typeface="+mn-lt"/>
            </a:endParaRPr>
          </a:p>
          <a:p>
            <a:pPr marL="171450" indent="-171450" algn="l" rtl="0" fontAlgn="base">
              <a:buFontTx/>
              <a:buChar char="-"/>
            </a:pPr>
            <a:r>
              <a:rPr lang="sv-SE" sz="1200" b="0" i="0" u="none" strike="noStrike">
                <a:solidFill>
                  <a:srgbClr val="000000"/>
                </a:solidFill>
                <a:effectLst/>
                <a:latin typeface="+mn-lt"/>
              </a:rPr>
              <a:t>Iaktta särskild försiktighet vid riktade förmåner; dvs. att du blir inbjuden eller erbjuden just för att du har viss position. En förmån som riktas till en obestämd mottagarkrets eller ett stort sällskap innebär normalt lägre risk.</a:t>
            </a:r>
            <a:r>
              <a:rPr lang="en-US" sz="1200" b="0" i="0">
                <a:solidFill>
                  <a:srgbClr val="444444"/>
                </a:solidFill>
                <a:effectLst/>
                <a:latin typeface="+mn-lt"/>
              </a:rPr>
              <a:t>​</a:t>
            </a:r>
            <a:endParaRPr lang="en-US" b="0" i="0">
              <a:solidFill>
                <a:srgbClr val="444444"/>
              </a:solidFill>
              <a:effectLst/>
              <a:latin typeface="+mn-lt"/>
            </a:endParaRPr>
          </a:p>
          <a:p>
            <a:pPr algn="l" rtl="0" fontAlgn="base"/>
            <a:endParaRPr lang="sv-SE" sz="1200" b="0" i="0" u="none" strike="noStrike">
              <a:solidFill>
                <a:srgbClr val="000000"/>
              </a:solidFill>
              <a:effectLst/>
              <a:latin typeface="+mn-lt"/>
            </a:endParaRPr>
          </a:p>
          <a:p>
            <a:pPr algn="l" rtl="0" fontAlgn="base"/>
            <a:r>
              <a:rPr lang="sv-SE" sz="1200" b="0" i="0" u="none" strike="noStrike">
                <a:solidFill>
                  <a:srgbClr val="000000"/>
                </a:solidFill>
                <a:effectLst/>
                <a:latin typeface="+mn-lt"/>
              </a:rPr>
              <a:t>Myndighetsutövning eller offentlig upphandling anses vara särskilt integritetskänsliga arbetsuppgifter. </a:t>
            </a:r>
          </a:p>
          <a:p>
            <a:pPr algn="l" rtl="0" fontAlgn="base"/>
            <a:r>
              <a:rPr lang="sv-SE" sz="1200" b="0" i="0" u="none" strike="noStrike">
                <a:solidFill>
                  <a:srgbClr val="000000"/>
                </a:solidFill>
                <a:effectLst/>
                <a:latin typeface="+mn-lt"/>
              </a:rPr>
              <a:t>Tröskeln för vad som anses vara en otillbörlig </a:t>
            </a:r>
            <a:r>
              <a:rPr lang="sv-SE" sz="1200" b="1" i="0" u="none" strike="noStrike">
                <a:solidFill>
                  <a:srgbClr val="000000"/>
                </a:solidFill>
                <a:effectLst/>
                <a:latin typeface="+mn-lt"/>
              </a:rPr>
              <a:t>förmån </a:t>
            </a:r>
            <a:r>
              <a:rPr lang="sv-SE" sz="1200" b="0" i="0" u="none" strike="noStrike">
                <a:solidFill>
                  <a:srgbClr val="000000"/>
                </a:solidFill>
                <a:effectLst/>
                <a:latin typeface="+mn-lt"/>
              </a:rPr>
              <a:t>är av detta skäl lägre om du har sådana arbetsuppgifter:</a:t>
            </a:r>
          </a:p>
          <a:p>
            <a:pPr algn="l" rtl="0" fontAlgn="base"/>
            <a:endParaRPr lang="en-US" b="0" i="0">
              <a:solidFill>
                <a:srgbClr val="444444"/>
              </a:solidFill>
              <a:effectLst/>
              <a:latin typeface="+mn-lt"/>
            </a:endParaRPr>
          </a:p>
          <a:p>
            <a:pPr marL="171450" indent="-171450" algn="l" defTabSz="914400" rtl="0" eaLnBrk="1" fontAlgn="base" latinLnBrk="0" hangingPunct="1">
              <a:buFontTx/>
              <a:buChar char="-"/>
            </a:pPr>
            <a:r>
              <a:rPr lang="sv-SE" sz="1200" b="0" i="0" u="none" strike="noStrike" kern="1200">
                <a:solidFill>
                  <a:srgbClr val="000000"/>
                </a:solidFill>
                <a:effectLst/>
                <a:latin typeface="+mn-lt"/>
                <a:ea typeface="+mn-ea"/>
                <a:cs typeface="+mn-cs"/>
              </a:rPr>
              <a:t>Om förmånen inte är kopplad till arbetet, dvs. inte har ett naturligt samband med din tjänsteutövning, utan är kopplad till dig som privatperson, så bör du  </a:t>
            </a:r>
          </a:p>
          <a:p>
            <a:pPr marL="0" indent="0" algn="l" defTabSz="914400" rtl="0" eaLnBrk="1" fontAlgn="base" latinLnBrk="0" hangingPunct="1">
              <a:buFontTx/>
              <a:buNone/>
            </a:pPr>
            <a:r>
              <a:rPr lang="sv-SE" sz="1200" b="0" i="0" u="none" strike="noStrike" kern="1200">
                <a:solidFill>
                  <a:srgbClr val="000000"/>
                </a:solidFill>
                <a:effectLst/>
                <a:latin typeface="+mn-lt"/>
                <a:ea typeface="+mn-ea"/>
                <a:cs typeface="+mn-cs"/>
              </a:rPr>
              <a:t>     tacka nej. Fråga dig om du har nytta av den i ditt arbete.</a:t>
            </a:r>
            <a:r>
              <a:rPr lang="en-US" sz="1200" b="0" i="0" u="none" strike="noStrike" kern="1200">
                <a:solidFill>
                  <a:srgbClr val="000000"/>
                </a:solidFill>
                <a:effectLst/>
                <a:latin typeface="+mn-lt"/>
                <a:ea typeface="+mn-ea"/>
                <a:cs typeface="+mn-cs"/>
              </a:rPr>
              <a:t>​</a:t>
            </a:r>
          </a:p>
          <a:p>
            <a:pPr marL="171450" indent="-171450" algn="l" rtl="0" fontAlgn="base">
              <a:buFontTx/>
              <a:buChar char="-"/>
            </a:pPr>
            <a:r>
              <a:rPr lang="sv-SE" sz="1200" b="0" i="0" u="none" strike="noStrike">
                <a:solidFill>
                  <a:srgbClr val="000000"/>
                </a:solidFill>
                <a:effectLst/>
                <a:latin typeface="+mn-lt"/>
              </a:rPr>
              <a:t>Förmånen bör ges öppet så att det är känt för arbetsgivaren och följer eventuella interna riktlinjer.</a:t>
            </a:r>
            <a:r>
              <a:rPr lang="en-US" sz="1200" b="0" i="0">
                <a:solidFill>
                  <a:srgbClr val="444444"/>
                </a:solidFill>
                <a:effectLst/>
                <a:latin typeface="+mn-lt"/>
              </a:rPr>
              <a:t>​</a:t>
            </a:r>
            <a:endParaRPr lang="en-US" sz="1200" b="0" i="0" u="none" strike="noStrike">
              <a:solidFill>
                <a:srgbClr val="444444"/>
              </a:solidFill>
              <a:effectLst/>
              <a:latin typeface="+mn-lt"/>
            </a:endParaRPr>
          </a:p>
          <a:p>
            <a:pPr marL="171450" indent="-171450" algn="l" rtl="0" fontAlgn="base">
              <a:buFontTx/>
              <a:buChar char="-"/>
            </a:pPr>
            <a:r>
              <a:rPr lang="sv-SE" sz="1200" b="0" i="0" u="none" strike="noStrike">
                <a:solidFill>
                  <a:srgbClr val="000000"/>
                </a:solidFill>
                <a:effectLst/>
                <a:latin typeface="+mn-lt"/>
              </a:rPr>
              <a:t>Här hamnar vi i det stora området för vad som kan vara förtroendeskadligt beteende. När man ställer sig denna fråga får man oftast omedelbar fysisk respons; lyssna på din magkänsla helt enkelt.</a:t>
            </a:r>
            <a:r>
              <a:rPr lang="en-US" sz="1200" b="0" i="0">
                <a:solidFill>
                  <a:srgbClr val="444444"/>
                </a:solidFill>
                <a:effectLst/>
                <a:latin typeface="+mn-lt"/>
              </a:rPr>
              <a:t>​</a:t>
            </a:r>
          </a:p>
          <a:p>
            <a:pPr algn="l" rtl="0" fontAlgn="base"/>
            <a:endParaRPr lang="sv-SE" sz="1200" b="0" i="0" u="none" strike="noStrike">
              <a:solidFill>
                <a:srgbClr val="000000"/>
              </a:solidFill>
              <a:effectLst/>
              <a:latin typeface="+mn-lt"/>
            </a:endParaRPr>
          </a:p>
          <a:p>
            <a:pPr algn="l" rtl="0" fontAlgn="base"/>
            <a:r>
              <a:rPr lang="sv-SE" sz="1200" b="0" i="0" u="none" strike="noStrike">
                <a:solidFill>
                  <a:srgbClr val="000000"/>
                </a:solidFill>
                <a:effectLst/>
                <a:latin typeface="+mn-lt"/>
              </a:rPr>
              <a:t>Sedan 2022 finns en EU-standard för integritet och ansvarighet inom offentlig upphandling. Målgruppen är alla aktörer inom offentlig sektor – statliga myndigheter, regioner, kommuner och andra upphandlande organisationer. </a:t>
            </a:r>
          </a:p>
          <a:p>
            <a:pPr algn="l" rtl="0" fontAlgn="base"/>
            <a:endParaRPr lang="sv-SE" sz="1200" b="0" i="0" u="none" strike="noStrike">
              <a:solidFill>
                <a:srgbClr val="000000"/>
              </a:solidFill>
              <a:effectLst/>
              <a:latin typeface="+mn-lt"/>
            </a:endParaRPr>
          </a:p>
          <a:p>
            <a:pPr algn="l" rtl="0" fontAlgn="base"/>
            <a:r>
              <a:rPr lang="sv-SE" sz="1200" b="0" i="0" u="none" strike="noStrike">
                <a:solidFill>
                  <a:srgbClr val="000000"/>
                </a:solidFill>
                <a:effectLst/>
                <a:latin typeface="+mn-lt"/>
              </a:rPr>
              <a:t>Standarden SS-EN 17687 innehåller bland annat:</a:t>
            </a:r>
            <a:r>
              <a:rPr lang="en-US" sz="1200" b="0" i="0">
                <a:solidFill>
                  <a:srgbClr val="444444"/>
                </a:solidFill>
                <a:effectLst/>
                <a:latin typeface="+mn-lt"/>
              </a:rPr>
              <a:t>​</a:t>
            </a:r>
            <a:endParaRPr lang="en-US" sz="1200" b="0" i="0" u="none" strike="noStrike">
              <a:solidFill>
                <a:srgbClr val="444444"/>
              </a:solidFill>
              <a:effectLst/>
              <a:latin typeface="+mn-lt"/>
            </a:endParaRPr>
          </a:p>
          <a:p>
            <a:pPr marL="171450" indent="-171450" algn="l" rtl="0" fontAlgn="base">
              <a:buFontTx/>
              <a:buChar char="-"/>
            </a:pPr>
            <a:r>
              <a:rPr lang="sv-SE" sz="1200" b="0" i="0" u="none" strike="noStrike">
                <a:solidFill>
                  <a:srgbClr val="000000"/>
                </a:solidFill>
                <a:effectLst/>
                <a:latin typeface="+mn-lt"/>
              </a:rPr>
              <a:t>en integritets- och ansvarighetspolicy</a:t>
            </a:r>
            <a:r>
              <a:rPr lang="en-US" sz="1200" b="0" i="0">
                <a:solidFill>
                  <a:srgbClr val="444444"/>
                </a:solidFill>
                <a:effectLst/>
                <a:latin typeface="+mn-lt"/>
              </a:rPr>
              <a:t>​</a:t>
            </a:r>
            <a:endParaRPr lang="en-US" sz="1200" b="0" i="0" u="none" strike="noStrike">
              <a:solidFill>
                <a:srgbClr val="444444"/>
              </a:solidFill>
              <a:effectLst/>
              <a:latin typeface="+mn-lt"/>
            </a:endParaRPr>
          </a:p>
          <a:p>
            <a:pPr marL="171450" indent="-171450" algn="l" rtl="0" fontAlgn="base">
              <a:buFontTx/>
              <a:buChar char="-"/>
            </a:pPr>
            <a:r>
              <a:rPr lang="sv-SE" sz="1200" b="0" i="0" u="none" strike="noStrike">
                <a:solidFill>
                  <a:srgbClr val="000000"/>
                </a:solidFill>
                <a:effectLst/>
                <a:latin typeface="+mn-lt"/>
              </a:rPr>
              <a:t>en riskhanteringsstrategi</a:t>
            </a:r>
            <a:r>
              <a:rPr lang="en-US" sz="1200" b="0" i="0">
                <a:solidFill>
                  <a:srgbClr val="444444"/>
                </a:solidFill>
                <a:effectLst/>
                <a:latin typeface="+mn-lt"/>
              </a:rPr>
              <a:t>​</a:t>
            </a:r>
            <a:endParaRPr lang="en-US" sz="1200" b="0" i="0" u="none" strike="noStrike">
              <a:solidFill>
                <a:srgbClr val="444444"/>
              </a:solidFill>
              <a:effectLst/>
              <a:latin typeface="+mn-lt"/>
            </a:endParaRPr>
          </a:p>
          <a:p>
            <a:pPr marL="171450" indent="-171450" algn="l" rtl="0" fontAlgn="base">
              <a:buFontTx/>
              <a:buChar char="-"/>
            </a:pPr>
            <a:r>
              <a:rPr lang="sv-SE" sz="1200" b="0" i="0" u="none" strike="noStrike">
                <a:solidFill>
                  <a:srgbClr val="000000"/>
                </a:solidFill>
                <a:effectLst/>
                <a:latin typeface="+mn-lt"/>
              </a:rPr>
              <a:t>en integritetsförsäkran som ska undertecknas av båda parter</a:t>
            </a:r>
            <a:r>
              <a:rPr lang="sv-SE" sz="1200" b="0" i="0">
                <a:solidFill>
                  <a:srgbClr val="444444"/>
                </a:solidFill>
                <a:effectLst/>
                <a:latin typeface="+mn-lt"/>
              </a:rPr>
              <a:t>​</a:t>
            </a:r>
          </a:p>
          <a:p>
            <a:pPr marL="171450" indent="-171450" algn="l" rtl="0" fontAlgn="base">
              <a:buFontTx/>
              <a:buChar char="-"/>
            </a:pPr>
            <a:r>
              <a:rPr lang="sv-SE" sz="1200" b="0" i="0" u="none" strike="noStrike">
                <a:solidFill>
                  <a:srgbClr val="000000"/>
                </a:solidFill>
                <a:effectLst/>
                <a:latin typeface="+mn-lt"/>
              </a:rPr>
              <a:t>systematiserad mätning av prestanda och kvalitet</a:t>
            </a:r>
            <a:r>
              <a:rPr lang="en-US" sz="1200" b="0" i="0">
                <a:solidFill>
                  <a:srgbClr val="444444"/>
                </a:solidFill>
                <a:effectLst/>
                <a:latin typeface="+mn-lt"/>
              </a:rPr>
              <a:t>​.</a:t>
            </a:r>
            <a:endParaRPr lang="en-US" b="0" i="0">
              <a:solidFill>
                <a:srgbClr val="444444"/>
              </a:solidFill>
              <a:effectLst/>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54</a:t>
            </a:fld>
            <a:endParaRPr lang="sv-SE"/>
          </a:p>
        </p:txBody>
      </p:sp>
    </p:spTree>
    <p:extLst>
      <p:ext uri="{BB962C8B-B14F-4D97-AF65-F5344CB8AC3E}">
        <p14:creationId xmlns:p14="http://schemas.microsoft.com/office/powerpoint/2010/main" val="827641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err="1"/>
              <a:t>Talmanus</a:t>
            </a:r>
            <a:r>
              <a:rPr lang="sv-SE" b="1"/>
              <a:t>: </a:t>
            </a:r>
          </a:p>
          <a:p>
            <a:r>
              <a:rPr lang="sv-SE"/>
              <a:t>Här är ett antal förebyggande åtgärder i arbetet mot korruption. Testa er själva och se hur många poäng ni får.</a:t>
            </a:r>
          </a:p>
          <a:p>
            <a:pPr marL="171450" indent="-171450">
              <a:buFontTx/>
              <a:buChar char="-"/>
            </a:pPr>
            <a:r>
              <a:rPr lang="sv-SE"/>
              <a:t>Görs regelbundna riskanalyser av var i verksamheten det finns korruptionsrisker?</a:t>
            </a:r>
          </a:p>
          <a:p>
            <a:pPr marL="171450" indent="-171450">
              <a:buFontTx/>
              <a:buChar char="-"/>
            </a:pPr>
            <a:r>
              <a:rPr lang="sv-SE"/>
              <a:t>Har vi en antikorruptionspolicy eller en etikpolicy?</a:t>
            </a:r>
          </a:p>
          <a:p>
            <a:pPr marL="171450" indent="-171450">
              <a:buFontTx/>
              <a:buChar char="-"/>
            </a:pPr>
            <a:r>
              <a:rPr lang="sv-SE"/>
              <a:t>Har vi en uppförandekod? Etc. </a:t>
            </a:r>
          </a:p>
          <a:p>
            <a:endParaRPr lang="sv-SE"/>
          </a:p>
          <a:p>
            <a:r>
              <a:rPr lang="sv-SE" i="1"/>
              <a:t>Tips: Här kan man även ta tillfället i akt och diskutera vilken eller vilka punkter som man vill prioritera att jobba vidare med först, om det är något som återstår. Listan kan även fyllas på med andra åtgärder.</a:t>
            </a:r>
          </a:p>
          <a:p>
            <a:endParaRPr lang="sv-SE"/>
          </a:p>
          <a:p>
            <a:r>
              <a:rPr lang="sv-SE" b="1"/>
              <a:t>Mer information: </a:t>
            </a:r>
          </a:p>
          <a:p>
            <a:pPr marL="171450" indent="-171450">
              <a:buFontTx/>
              <a:buChar char="-"/>
            </a:pPr>
            <a:r>
              <a:rPr lang="sv-SE"/>
              <a:t>Brottsförebyggande rådet.</a:t>
            </a:r>
          </a:p>
          <a:p>
            <a:pPr marL="171450" indent="-171450">
              <a:buFontTx/>
              <a:buChar char="-"/>
            </a:pPr>
            <a:r>
              <a:rPr lang="sv-SE"/>
              <a:t>Institutet mot mutor.</a:t>
            </a:r>
          </a:p>
          <a:p>
            <a:pPr marL="171450" indent="-171450">
              <a:buFontTx/>
              <a:buChar char="-"/>
            </a:pPr>
            <a:r>
              <a:rPr lang="sv-SE"/>
              <a:t>Konkurrensverket.</a:t>
            </a:r>
          </a:p>
          <a:p>
            <a:pPr marL="171450" indent="-171450">
              <a:buFontTx/>
              <a:buChar char="-"/>
            </a:pPr>
            <a:r>
              <a:rPr lang="sv-SE"/>
              <a:t>Nationella korruptionsgruppen (Polisen).</a:t>
            </a:r>
          </a:p>
          <a:p>
            <a:pPr marL="171450" indent="-171450">
              <a:buFontTx/>
              <a:buChar char="-"/>
            </a:pPr>
            <a:r>
              <a:rPr lang="sv-SE"/>
              <a:t>Riksenheten mot korruption (Åklagarmyndigheten).</a:t>
            </a:r>
          </a:p>
          <a:p>
            <a:pPr marL="171450" indent="-171450">
              <a:buFontTx/>
              <a:buChar char="-"/>
            </a:pPr>
            <a:r>
              <a:rPr lang="sv-SE"/>
              <a:t>Skatteverket.</a:t>
            </a:r>
          </a:p>
          <a:p>
            <a:pPr marL="171450" indent="-171450">
              <a:buFontTx/>
              <a:buChar char="-"/>
            </a:pPr>
            <a:r>
              <a:rPr lang="sv-SE"/>
              <a:t>Sveriges Kommuner och Regioner.</a:t>
            </a:r>
          </a:p>
          <a:p>
            <a:pPr marL="171450" indent="-171450">
              <a:buFontTx/>
              <a:buChar char="-"/>
            </a:pPr>
            <a:r>
              <a:rPr lang="sv-SE" err="1"/>
              <a:t>Transparency</a:t>
            </a:r>
            <a:r>
              <a:rPr lang="sv-SE"/>
              <a:t> International Sverige.</a:t>
            </a:r>
          </a:p>
          <a:p>
            <a:pPr marL="171450" indent="-171450">
              <a:buFontTx/>
              <a:buChar char="-"/>
            </a:pPr>
            <a:r>
              <a:rPr lang="sv-SE"/>
              <a:t>Upphandlingsmyndigheten.</a:t>
            </a:r>
          </a:p>
        </p:txBody>
      </p:sp>
      <p:sp>
        <p:nvSpPr>
          <p:cNvPr id="4" name="Platshållare för bildnummer 3"/>
          <p:cNvSpPr>
            <a:spLocks noGrp="1"/>
          </p:cNvSpPr>
          <p:nvPr>
            <p:ph type="sldNum" sz="quarter" idx="5"/>
          </p:nvPr>
        </p:nvSpPr>
        <p:spPr/>
        <p:txBody>
          <a:bodyPr/>
          <a:lstStyle/>
          <a:p>
            <a:fld id="{ACB473DD-EFE9-BE41-8E83-32337D6D47A0}" type="slidenum">
              <a:rPr lang="sv-SE" smtClean="0"/>
              <a:t>56</a:t>
            </a:fld>
            <a:endParaRPr lang="sv-SE"/>
          </a:p>
        </p:txBody>
      </p:sp>
    </p:spTree>
    <p:extLst>
      <p:ext uri="{BB962C8B-B14F-4D97-AF65-F5344CB8AC3E}">
        <p14:creationId xmlns:p14="http://schemas.microsoft.com/office/powerpoint/2010/main" val="3165680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57</a:t>
            </a:fld>
            <a:endParaRPr lang="sv-SE"/>
          </a:p>
        </p:txBody>
      </p:sp>
    </p:spTree>
    <p:extLst>
      <p:ext uri="{BB962C8B-B14F-4D97-AF65-F5344CB8AC3E}">
        <p14:creationId xmlns:p14="http://schemas.microsoft.com/office/powerpoint/2010/main" val="1118520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58</a:t>
            </a:fld>
            <a:endParaRPr lang="sv-SE"/>
          </a:p>
        </p:txBody>
      </p:sp>
    </p:spTree>
    <p:extLst>
      <p:ext uri="{BB962C8B-B14F-4D97-AF65-F5344CB8AC3E}">
        <p14:creationId xmlns:p14="http://schemas.microsoft.com/office/powerpoint/2010/main" val="277787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Talmanus: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rgbClr val="000000"/>
                </a:solidFill>
                <a:effectLst/>
                <a:latin typeface="+mn-lt"/>
                <a:ea typeface="+mn-ea"/>
                <a:cs typeface="+mn-cs"/>
              </a:rPr>
              <a:t>Presentera film - Diskussion efter visning av introduktionsfilm. </a:t>
            </a:r>
          </a:p>
          <a:p>
            <a:pPr marL="0" algn="l" defTabSz="914400" rtl="0" eaLnBrk="1" latinLnBrk="0" hangingPunct="1"/>
            <a:endParaRPr lang="sv-SE" sz="1200" b="0" i="0" kern="1200">
              <a:solidFill>
                <a:srgbClr val="000000"/>
              </a:solidFill>
              <a:effectLst/>
              <a:latin typeface="+mn-lt"/>
              <a:ea typeface="+mn-ea"/>
              <a:cs typeface="+mn-cs"/>
            </a:endParaRPr>
          </a:p>
          <a:p>
            <a:pPr marL="0" algn="l" defTabSz="914400" rtl="0" eaLnBrk="1" fontAlgn="base" latinLnBrk="0" hangingPunct="1"/>
            <a:r>
              <a:rPr lang="sv-SE" sz="1200" b="0" i="0" kern="1200">
                <a:solidFill>
                  <a:srgbClr val="000000"/>
                </a:solidFill>
                <a:effectLst/>
                <a:latin typeface="+mn-lt"/>
                <a:ea typeface="+mn-ea"/>
                <a:cs typeface="+mn-cs"/>
              </a:rPr>
              <a:t>Den här filmen beskriver kortfattat vad offentlig upphandling är och varför offentlig upphandling finns. </a:t>
            </a:r>
          </a:p>
          <a:p>
            <a:pPr marL="0" algn="l" defTabSz="914400" rtl="0" eaLnBrk="1" fontAlgn="base" latinLnBrk="0" hangingPunct="1"/>
            <a:endParaRPr lang="sv-SE" sz="1200" b="0" i="0" kern="1200">
              <a:solidFill>
                <a:srgbClr val="000000"/>
              </a:solidFill>
              <a:effectLst/>
              <a:latin typeface="+mn-lt"/>
              <a:ea typeface="+mn-ea"/>
              <a:cs typeface="+mn-cs"/>
            </a:endParaRPr>
          </a:p>
          <a:p>
            <a:pPr marL="0" algn="l" defTabSz="914400" rtl="0" eaLnBrk="1" fontAlgn="base" latinLnBrk="0" hangingPunct="1"/>
            <a:r>
              <a:rPr lang="sv-SE" sz="1200" b="0" i="0" kern="1200">
                <a:solidFill>
                  <a:srgbClr val="000000"/>
                </a:solidFill>
                <a:effectLst/>
                <a:latin typeface="+mn-lt"/>
                <a:ea typeface="+mn-ea"/>
                <a:cs typeface="+mn-cs"/>
              </a:rPr>
              <a:t>Mycket i vår vardag är ett resultat av offentlig upphandling. Det handlar om inköp som görs för våra gemensamma skattemedel. </a:t>
            </a:r>
          </a:p>
        </p:txBody>
      </p:sp>
      <p:sp>
        <p:nvSpPr>
          <p:cNvPr id="4" name="Platshållare för bildnummer 3"/>
          <p:cNvSpPr>
            <a:spLocks noGrp="1"/>
          </p:cNvSpPr>
          <p:nvPr>
            <p:ph type="sldNum" sz="quarter" idx="5"/>
          </p:nvPr>
        </p:nvSpPr>
        <p:spPr/>
        <p:txBody>
          <a:bodyPr/>
          <a:lstStyle/>
          <a:p>
            <a:fld id="{ACB473DD-EFE9-BE41-8E83-32337D6D47A0}" type="slidenum">
              <a:rPr lang="sv-SE" smtClean="0"/>
              <a:t>6</a:t>
            </a:fld>
            <a:endParaRPr lang="sv-SE"/>
          </a:p>
        </p:txBody>
      </p:sp>
    </p:spTree>
    <p:extLst>
      <p:ext uri="{BB962C8B-B14F-4D97-AF65-F5344CB8AC3E}">
        <p14:creationId xmlns:p14="http://schemas.microsoft.com/office/powerpoint/2010/main" val="371562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a:solidFill>
                  <a:srgbClr val="000000"/>
                </a:solidFill>
                <a:effectLst/>
                <a:latin typeface="+mn-lt"/>
                <a:ea typeface="Calibri" panose="020F0502020204030204" pitchFamily="34" charset="0"/>
                <a:cs typeface="Calibri" panose="020F0502020204030204" pitchFamily="34" charset="0"/>
              </a:rPr>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mn-lt"/>
                <a:ea typeface="Calibri" panose="020F0502020204030204" pitchFamily="34" charset="0"/>
                <a:cs typeface="Calibri" panose="020F0502020204030204" pitchFamily="34" charset="0"/>
              </a:rPr>
              <a:t>Särskilt viktiga upphandlingsprinciper för beställaren att ta hänsyn till är principerna om öppenhet, likabehandling och icke-diskriminering. </a:t>
            </a:r>
            <a:endParaRPr lang="sv-SE">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000000"/>
              </a:solidFill>
              <a:effectLst/>
              <a:latin typeface="+mn-lt"/>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a:solidFill>
                  <a:srgbClr val="000000"/>
                </a:solidFill>
                <a:effectLst/>
                <a:latin typeface="+mn-lt"/>
                <a:ea typeface="Calibri" panose="020F0502020204030204" pitchFamily="34" charset="0"/>
                <a:cs typeface="Calibri" panose="020F0502020204030204" pitchFamily="34" charset="0"/>
              </a:rPr>
              <a:t>Öppenhetsprincipen (transparens) innebär </a:t>
            </a:r>
            <a:r>
              <a:rPr lang="sv-SE">
                <a:latin typeface="+mn-lt"/>
                <a:ea typeface="Calibri" panose="020F0502020204030204" pitchFamily="34" charset="0"/>
                <a:cs typeface="Calibri" panose="020F0502020204030204" pitchFamily="34" charset="0"/>
              </a:rPr>
              <a:t>att en upphandlande organisation ska agera på ett öppet sätt.</a:t>
            </a:r>
            <a:endParaRPr lang="sv-SE" b="0" i="0">
              <a:solidFill>
                <a:srgbClr val="000000"/>
              </a:solidFill>
              <a:effectLst/>
              <a:latin typeface="+mn-lt"/>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a:solidFill>
                  <a:srgbClr val="000000"/>
                </a:solidFill>
                <a:effectLst/>
                <a:latin typeface="+mn-lt"/>
                <a:ea typeface="Calibri" panose="020F0502020204030204" pitchFamily="34" charset="0"/>
                <a:cs typeface="Calibri" panose="020F0502020204030204" pitchFamily="34" charset="0"/>
              </a:rPr>
              <a:t>Likabehandlingsprincipen innebär att leverantörer i lika situationer ska behandlas lika.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noProof="0">
                <a:latin typeface="+mn-lt"/>
                <a:ea typeface="Calibri" panose="020F0502020204030204" pitchFamily="34" charset="0"/>
                <a:cs typeface="Calibri" panose="020F0502020204030204" pitchFamily="34" charset="0"/>
              </a:rPr>
              <a:t>Icke-diskriminering </a:t>
            </a:r>
            <a:r>
              <a:rPr lang="sv-SE">
                <a:latin typeface="+mn-lt"/>
                <a:ea typeface="Calibri" panose="020F0502020204030204" pitchFamily="34" charset="0"/>
                <a:cs typeface="Calibri" panose="020F0502020204030204" pitchFamily="34" charset="0"/>
              </a:rPr>
              <a:t>innebär att det är förbjudet att diskriminera leverantörer på grund av nationalitet </a:t>
            </a:r>
            <a:r>
              <a:rPr lang="sv-SE" sz="1200">
                <a:effectLst/>
                <a:latin typeface="+mn-lt"/>
                <a:ea typeface="Calibri" panose="020F0502020204030204" pitchFamily="34" charset="0"/>
                <a:cs typeface="Calibri" panose="020F0502020204030204" pitchFamily="34" charset="0"/>
              </a:rPr>
              <a:t>eller på annat sätt diskriminera leverantörer som har sin verksamhet i ett annat land.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0">
                <a:latin typeface="+mn-lt"/>
                <a:ea typeface="Calibri" panose="020F0502020204030204" pitchFamily="34" charset="0"/>
                <a:cs typeface="Calibri" panose="020F0502020204030204" pitchFamily="34" charset="0"/>
              </a:rPr>
              <a:t>Men först, en genomgång av samtliga upphandlingsprinciper, innan vi går in på de tre principerna ovan som är </a:t>
            </a:r>
            <a:r>
              <a:rPr lang="sv-SE" b="0" i="0">
                <a:solidFill>
                  <a:srgbClr val="000000"/>
                </a:solidFill>
                <a:effectLst/>
                <a:latin typeface="+mn-lt"/>
                <a:ea typeface="Calibri" panose="020F0502020204030204" pitchFamily="34" charset="0"/>
                <a:cs typeface="Calibri" panose="020F0502020204030204" pitchFamily="34" charset="0"/>
              </a:rPr>
              <a:t>särskilt viktiga att ta hänsyn till, vid till exempel dialogmöten med leverantörer.</a:t>
            </a:r>
            <a:r>
              <a:rPr lang="sv-SE" b="0" i="0">
                <a:solidFill>
                  <a:schemeClr val="tx1"/>
                </a:solidFill>
                <a:effectLst/>
                <a:latin typeface="+mn-lt"/>
                <a:ea typeface="Calibri" panose="020F0502020204030204" pitchFamily="34" charset="0"/>
                <a:cs typeface="Calibri" panose="020F0502020204030204" pitchFamily="34" charset="0"/>
              </a:rPr>
              <a:t> </a:t>
            </a:r>
            <a:endParaRPr lang="sv-SE" b="0" i="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000000"/>
              </a:solidFill>
              <a:effectLst/>
              <a:latin typeface="IBM Plex Sans" panose="020B0503050203000203" pitchFamily="34" charset="0"/>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7</a:t>
            </a:fld>
            <a:endParaRPr lang="sv-SE"/>
          </a:p>
        </p:txBody>
      </p:sp>
    </p:spTree>
    <p:extLst>
      <p:ext uri="{BB962C8B-B14F-4D97-AF65-F5344CB8AC3E}">
        <p14:creationId xmlns:p14="http://schemas.microsoft.com/office/powerpoint/2010/main" val="160961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ea typeface="Calibri"/>
                <a:cs typeface="Calibri"/>
              </a:rPr>
              <a:t>Talmanus: </a:t>
            </a:r>
          </a:p>
          <a:p>
            <a:r>
              <a:rPr lang="sv-SE" b="0" i="1" noProof="0">
                <a:ea typeface="Calibri"/>
                <a:cs typeface="Calibri"/>
              </a:rPr>
              <a:t>OBS! Bilden är klickbar och länkar direkt till Upphandlingsmyndighetens webbplats (klicka på upphandlingsprinciperna)</a:t>
            </a:r>
            <a:r>
              <a:rPr lang="sv-SE" b="0" i="1">
                <a:ea typeface="Calibri"/>
                <a:cs typeface="Calibri"/>
              </a:rPr>
              <a:t>.</a:t>
            </a:r>
            <a:r>
              <a:rPr lang="sv-SE" i="1">
                <a:ea typeface="Calibri"/>
                <a:cs typeface="Calibri"/>
              </a:rPr>
              <a:t> </a:t>
            </a:r>
          </a:p>
          <a:p>
            <a:endParaRPr lang="sv-SE" b="0" i="1">
              <a:ea typeface="Calibri"/>
              <a:cs typeface="Calibri"/>
            </a:endParaRPr>
          </a:p>
          <a:p>
            <a:r>
              <a:rPr lang="sv-SE" b="1" i="0">
                <a:cs typeface="Calibri"/>
              </a:rPr>
              <a:t>Principen om ickediskriminering</a:t>
            </a:r>
          </a:p>
          <a:p>
            <a:r>
              <a:rPr lang="sv-SE"/>
              <a:t>Icke-diskrimineringsprincipen innebär att det är förbjudet att diskriminera leverantörer på grund av nationalitet. Den upphandlande organisationen får inte ställa krav som bara svenska leverantörer känner till eller kan klara av att uppfylla. Det gäller även om organisationen inte förväntar sig anbud av några utländska leverantörer. Lokala leverantörer får inte ges företräde. </a:t>
            </a:r>
            <a:endParaRPr lang="sv-SE">
              <a:cs typeface="Calibri"/>
            </a:endParaRPr>
          </a:p>
          <a:p>
            <a:endParaRPr lang="sv-SE">
              <a:cs typeface="Calibri"/>
            </a:endParaRPr>
          </a:p>
          <a:p>
            <a:r>
              <a:rPr lang="sv-SE" b="1" i="0">
                <a:cs typeface="Calibri"/>
              </a:rPr>
              <a:t>Principen om likabehandling</a:t>
            </a:r>
          </a:p>
          <a:p>
            <a:r>
              <a:rPr lang="sv-SE"/>
              <a:t>Likabehandlingsprincipen innebär att leverantörer i lika situationer ska behandlas lika. Alla leverantörer ska exempelvis få samma information vid samma tillfälle. Ytterligare ett exempel är att det inte går att acceptera ett anbud som lämnats in för sent, eftersom samma regler och tidsfrister ska gälla alla. </a:t>
            </a:r>
          </a:p>
          <a:p>
            <a:endParaRPr lang="sv-SE" b="1" i="1">
              <a:cs typeface="Calibri"/>
            </a:endParaRPr>
          </a:p>
          <a:p>
            <a:r>
              <a:rPr lang="sv-SE" b="1" i="0">
                <a:cs typeface="Calibri"/>
              </a:rPr>
              <a:t>Proportionalitetsprincipen</a:t>
            </a:r>
          </a:p>
          <a:p>
            <a:r>
              <a:rPr lang="sv-SE"/>
              <a:t>Med principen om proportionalitet menas att kraven, kriterierna och villkoren i upphandlingen ska vara rimliga i förhållande till det som upphandlas. Kraven ska vara både lämpliga och nödvändiga för att uppnå syftet med upphandlingen. Om det finns flera alternativ bör den upphandlande organisationen välja det alternativ som är minst belastande för leverantörerna. </a:t>
            </a:r>
            <a:endParaRPr lang="sv-SE">
              <a:cs typeface="Calibri"/>
            </a:endParaRPr>
          </a:p>
          <a:p>
            <a:endParaRPr lang="sv-SE">
              <a:cs typeface="Calibri"/>
            </a:endParaRPr>
          </a:p>
          <a:p>
            <a:r>
              <a:rPr lang="sv-SE" b="1" i="0">
                <a:cs typeface="Calibri"/>
              </a:rPr>
              <a:t>Principen om öppenhet</a:t>
            </a:r>
          </a:p>
          <a:p>
            <a:r>
              <a:rPr lang="sv-SE"/>
              <a:t>Öppenhetsprincipen (transparensprincipen) innebär att en upphandlande organisation ska agera på ett öppet sätt. Det handlar exempelvis om att inte hemlighålla uppgifter om upphandlingen. På så sätt blir det tydligt för leverantörerna på vilka grunder kontrakt kommer att tilldelas. Principen syftar huvudsakligen till att garantera att det inte förekommer någon risk för favorisering eller godtycke från den upphandlande organisationens sida. </a:t>
            </a:r>
            <a:endParaRPr lang="sv-SE">
              <a:cs typeface="Calibri"/>
            </a:endParaRPr>
          </a:p>
          <a:p>
            <a:endParaRPr lang="sv-SE">
              <a:cs typeface="Calibri"/>
            </a:endParaRPr>
          </a:p>
          <a:p>
            <a:r>
              <a:rPr lang="sv-SE" b="1" i="0">
                <a:cs typeface="Calibri"/>
              </a:rPr>
              <a:t>Principen om ömsesidigt erkännande</a:t>
            </a:r>
          </a:p>
          <a:p>
            <a:r>
              <a:rPr lang="sv-SE"/>
              <a:t>Principen om ömsesidigt erkännande innebär att bevis, så som intyg och certifikat, som har utfärdats av en medlemsstats behöriga myndigheter ska gälla också i övriga EU- och EES-länder. </a:t>
            </a:r>
            <a:endParaRPr lang="sv-SE">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8</a:t>
            </a:fld>
            <a:endParaRPr lang="sv-SE"/>
          </a:p>
        </p:txBody>
      </p:sp>
    </p:spTree>
    <p:extLst>
      <p:ext uri="{BB962C8B-B14F-4D97-AF65-F5344CB8AC3E}">
        <p14:creationId xmlns:p14="http://schemas.microsoft.com/office/powerpoint/2010/main" val="3990366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cs typeface="Calibri"/>
              </a:rPr>
              <a:t>Talmanus:</a:t>
            </a:r>
          </a:p>
          <a:p>
            <a:r>
              <a:rPr lang="sv-SE">
                <a:cs typeface="Calibri"/>
              </a:rPr>
              <a:t>Öppenhetsprincipen (transparensprincipen) innebär att en upphandlande organisation ska agera på ett öppet sätt. Det handlar exempelvis om att inte hemlighålla uppgifter om upphandlingen. </a:t>
            </a:r>
          </a:p>
          <a:p>
            <a:endParaRPr lang="sv-SE">
              <a:cs typeface="Calibri"/>
            </a:endParaRPr>
          </a:p>
          <a:p>
            <a:r>
              <a:rPr lang="sv-SE">
                <a:cs typeface="Calibri"/>
              </a:rPr>
              <a:t>Upphandlingsdokumenten ska vara förutsebara, det vill säga:</a:t>
            </a:r>
          </a:p>
          <a:p>
            <a:endParaRPr lang="sv-SE">
              <a:cs typeface="Calibri"/>
            </a:endParaRPr>
          </a:p>
          <a:p>
            <a:pPr marL="171450" indent="-171450">
              <a:buFontTx/>
              <a:buChar char="-"/>
            </a:pPr>
            <a:r>
              <a:rPr lang="sv-SE">
                <a:cs typeface="Calibri"/>
              </a:rPr>
              <a:t>Klart och tydligt formulerade.</a:t>
            </a:r>
          </a:p>
          <a:p>
            <a:pPr marL="171450" indent="-171450">
              <a:buFontTx/>
              <a:buChar char="-"/>
            </a:pPr>
            <a:r>
              <a:rPr lang="sv-SE">
                <a:cs typeface="Calibri"/>
              </a:rPr>
              <a:t>Innehålla samtliga krav som ställs. </a:t>
            </a:r>
          </a:p>
          <a:p>
            <a:pPr marL="171450" indent="-171450">
              <a:buFontTx/>
              <a:buChar char="-"/>
            </a:pPr>
            <a:r>
              <a:rPr lang="sv-SE">
                <a:cs typeface="Calibri"/>
              </a:rPr>
              <a:t>Ha information om hur upphandlingen kommer genomföras. </a:t>
            </a:r>
          </a:p>
          <a:p>
            <a:endParaRPr lang="sv-SE">
              <a:cs typeface="Calibri"/>
            </a:endParaRPr>
          </a:p>
          <a:p>
            <a:r>
              <a:rPr lang="sv-SE"/>
              <a:t>På så sätt blir det tydligt för leverantörerna på vilka grunder kontrakt kommer att tilldelas. Principen syftar huvudsakligen till att garantera att det inte förekommer någon risk för favorisering eller godtycke från den upphandlande organisationens sida. </a:t>
            </a:r>
          </a:p>
          <a:p>
            <a:endParaRPr lang="sv-SE">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9</a:t>
            </a:fld>
            <a:endParaRPr lang="sv-SE"/>
          </a:p>
        </p:txBody>
      </p:sp>
    </p:spTree>
    <p:extLst>
      <p:ext uri="{BB962C8B-B14F-4D97-AF65-F5344CB8AC3E}">
        <p14:creationId xmlns:p14="http://schemas.microsoft.com/office/powerpoint/2010/main" val="3325335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ledning">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45484708-C7AF-EB1A-9B7B-558E06DFECA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119716"/>
            <a:ext cx="9607550" cy="4381500"/>
          </a:xfrm>
        </p:spPr>
        <p:txBody>
          <a:bodyPr anchor="ctr">
            <a:noAutofit/>
          </a:bodyPr>
          <a:lstStyle>
            <a:lvl1pPr marL="0" indent="0">
              <a:lnSpc>
                <a:spcPct val="100000"/>
              </a:lnSpc>
              <a:spcBef>
                <a:spcPts val="0"/>
              </a:spcBef>
              <a:spcAft>
                <a:spcPts val="2200"/>
              </a:spcAft>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D2D58925-794D-FDC2-86B6-3B18DBA23E38}"/>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1601747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Beställare med inköpsbehov</a:t>
            </a:r>
          </a:p>
        </p:txBody>
      </p:sp>
      <p:sp>
        <p:nvSpPr>
          <p:cNvPr id="6" name="Platshållare för bild 2">
            <a:extLst>
              <a:ext uri="{FF2B5EF4-FFF2-40B4-BE49-F238E27FC236}">
                <a16:creationId xmlns:a16="http://schemas.microsoft.com/office/drawing/2014/main" id="{4DEA494C-18C5-BF1A-2137-5CED0DCC581D}"/>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3" name="Platshållare för text 3">
            <a:extLst>
              <a:ext uri="{FF2B5EF4-FFF2-40B4-BE49-F238E27FC236}">
                <a16:creationId xmlns:a16="http://schemas.microsoft.com/office/drawing/2014/main" id="{76A038BF-438C-264D-D258-E77E9AD3014C}"/>
              </a:ext>
            </a:extLst>
          </p:cNvPr>
          <p:cNvSpPr>
            <a:spLocks noGrp="1"/>
          </p:cNvSpPr>
          <p:nvPr>
            <p:ph type="body" sz="quarter" idx="12"/>
          </p:nvPr>
        </p:nvSpPr>
        <p:spPr>
          <a:xfrm>
            <a:off x="839788" y="2315530"/>
            <a:ext cx="4787900" cy="3417613"/>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02355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itat">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033844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med grafik – Lil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28108A3-9901-1EF5-9C7B-3FC6D7D75F0B}"/>
              </a:ext>
              <a:ext uri="{C183D7F6-B498-43B3-948B-1728B52AA6E4}">
                <adec:decorative xmlns:adec="http://schemas.microsoft.com/office/drawing/2017/decorative" val="1"/>
              </a:ext>
            </a:extLst>
          </p:cNvPr>
          <p:cNvSpPr/>
          <p:nvPr userDrawn="1"/>
        </p:nvSpPr>
        <p:spPr>
          <a:xfrm>
            <a:off x="6368393" y="0"/>
            <a:ext cx="58236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E2714690-AC50-D7B8-40B7-71BC21C9EDCA}"/>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6" name="Platshållare för sidfot 5">
            <a:extLst>
              <a:ext uri="{FF2B5EF4-FFF2-40B4-BE49-F238E27FC236}">
                <a16:creationId xmlns:a16="http://schemas.microsoft.com/office/drawing/2014/main" id="{21F65AB1-444A-5FA8-2041-940F55715401}"/>
              </a:ext>
            </a:extLst>
          </p:cNvPr>
          <p:cNvSpPr>
            <a:spLocks noGrp="1"/>
          </p:cNvSpPr>
          <p:nvPr>
            <p:ph type="ftr" sz="quarter" idx="11"/>
          </p:nvPr>
        </p:nvSpPr>
        <p:spPr/>
        <p:txBody>
          <a:bodyPr/>
          <a:lstStyle>
            <a:lvl1pPr>
              <a:defRPr>
                <a:solidFill>
                  <a:srgbClr val="6B2879"/>
                </a:solidFill>
              </a:defRPr>
            </a:lvl1pPr>
          </a:lstStyle>
          <a:p>
            <a:r>
              <a:rPr lang="sv-SE"/>
              <a:t>Beställare med inköpsbehov</a:t>
            </a:r>
          </a:p>
        </p:txBody>
      </p:sp>
      <p:sp>
        <p:nvSpPr>
          <p:cNvPr id="4" name="Platshållare för text 3">
            <a:extLst>
              <a:ext uri="{FF2B5EF4-FFF2-40B4-BE49-F238E27FC236}">
                <a16:creationId xmlns:a16="http://schemas.microsoft.com/office/drawing/2014/main" id="{93C4EB5D-EF41-96F2-2239-9B1464955F67}"/>
              </a:ext>
            </a:extLst>
          </p:cNvPr>
          <p:cNvSpPr>
            <a:spLocks noGrp="1"/>
          </p:cNvSpPr>
          <p:nvPr>
            <p:ph type="body" sz="quarter" idx="12"/>
          </p:nvPr>
        </p:nvSpPr>
        <p:spPr>
          <a:xfrm>
            <a:off x="839788" y="2212974"/>
            <a:ext cx="4787900" cy="3694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Rubrik 1">
            <a:extLst>
              <a:ext uri="{FF2B5EF4-FFF2-40B4-BE49-F238E27FC236}">
                <a16:creationId xmlns:a16="http://schemas.microsoft.com/office/drawing/2014/main" id="{F301AB67-A3DB-A6E9-372B-333247B08535}"/>
              </a:ext>
            </a:extLst>
          </p:cNvPr>
          <p:cNvSpPr>
            <a:spLocks noGrp="1"/>
          </p:cNvSpPr>
          <p:nvPr>
            <p:ph type="title"/>
          </p:nvPr>
        </p:nvSpPr>
        <p:spPr>
          <a:xfrm>
            <a:off x="839789" y="709669"/>
            <a:ext cx="4788501" cy="1325563"/>
          </a:xfrm>
        </p:spPr>
        <p:txBody>
          <a:bodyPr/>
          <a:lstStyle>
            <a:lvl1pPr>
              <a:defRPr sz="4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107330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nledning">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45484708-C7AF-EB1A-9B7B-558E06DFECA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119716"/>
            <a:ext cx="9607550" cy="4381500"/>
          </a:xfrm>
        </p:spPr>
        <p:txBody>
          <a:bodyPr anchor="ctr">
            <a:noAutofit/>
          </a:bodyPr>
          <a:lstStyle>
            <a:lvl1pPr marL="0" indent="0">
              <a:lnSpc>
                <a:spcPct val="100000"/>
              </a:lnSpc>
              <a:spcBef>
                <a:spcPts val="0"/>
              </a:spcBef>
              <a:spcAft>
                <a:spcPts val="2200"/>
              </a:spcAft>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D2D58925-794D-FDC2-86B6-3B18DBA23E38}"/>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1601747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Innehåll">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0FF49D95-5F3F-DE26-1F3C-DC65433AA415}"/>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3" name="Platshållare för text 3">
            <a:extLst>
              <a:ext uri="{FF2B5EF4-FFF2-40B4-BE49-F238E27FC236}">
                <a16:creationId xmlns:a16="http://schemas.microsoft.com/office/drawing/2014/main" id="{5AE7EE44-F6D2-91E1-0472-2D4E7E4AFBAF}"/>
              </a:ext>
            </a:extLst>
          </p:cNvPr>
          <p:cNvSpPr>
            <a:spLocks noGrp="1"/>
          </p:cNvSpPr>
          <p:nvPr>
            <p:ph type="body" sz="half" idx="2" hasCustomPrompt="1"/>
          </p:nvPr>
        </p:nvSpPr>
        <p:spPr>
          <a:xfrm>
            <a:off x="630832" y="1271755"/>
            <a:ext cx="10799168" cy="3860844"/>
          </a:xfrm>
        </p:spPr>
        <p:txBody>
          <a:bodyPr numCol="2">
            <a:normAutofit/>
          </a:bodyPr>
          <a:lstStyle>
            <a:lvl1pPr marL="744538" indent="-744538" algn="l">
              <a:lnSpc>
                <a:spcPct val="100000"/>
              </a:lnSpc>
              <a:spcBef>
                <a:spcPts val="0"/>
              </a:spcBef>
              <a:spcAft>
                <a:spcPts val="2000"/>
              </a:spcAft>
              <a:buClr>
                <a:srgbClr val="6B2879"/>
              </a:buClr>
              <a:buSzPct val="150000"/>
              <a:buFont typeface="+mj-lt"/>
              <a:buAutoNum type="arabicPeriod"/>
              <a:tabLst/>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Lorem</a:t>
            </a:r>
            <a:r>
              <a:rPr lang="sv-SE"/>
              <a:t> </a:t>
            </a:r>
            <a:r>
              <a:rPr lang="sv-SE" err="1"/>
              <a:t>ipsum</a:t>
            </a:r>
            <a:r>
              <a:rPr lang="sv-SE"/>
              <a:t> </a:t>
            </a:r>
            <a:r>
              <a:rPr lang="sv-SE" err="1"/>
              <a:t>dolor</a:t>
            </a:r>
            <a:endParaRPr lang="sv-SE"/>
          </a:p>
          <a:p>
            <a:pPr lvl="0"/>
            <a:endParaRPr lang="sv-SE"/>
          </a:p>
        </p:txBody>
      </p:sp>
      <p:cxnSp>
        <p:nvCxnSpPr>
          <p:cNvPr id="6" name="Rak 5">
            <a:extLst>
              <a:ext uri="{FF2B5EF4-FFF2-40B4-BE49-F238E27FC236}">
                <a16:creationId xmlns:a16="http://schemas.microsoft.com/office/drawing/2014/main" id="{FB077005-BC98-32AD-A29F-860DEDB4D123}"/>
              </a:ext>
              <a:ext uri="{C183D7F6-B498-43B3-948B-1728B52AA6E4}">
                <adec:decorative xmlns:adec="http://schemas.microsoft.com/office/drawing/2017/decorative" val="1"/>
              </a:ext>
            </a:extLst>
          </p:cNvPr>
          <p:cNvCxnSpPr/>
          <p:nvPr userDrawn="1"/>
        </p:nvCxnSpPr>
        <p:spPr>
          <a:xfrm>
            <a:off x="630832" y="977900"/>
            <a:ext cx="107991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ubrik 1">
            <a:extLst>
              <a:ext uri="{FF2B5EF4-FFF2-40B4-BE49-F238E27FC236}">
                <a16:creationId xmlns:a16="http://schemas.microsoft.com/office/drawing/2014/main" id="{7FBAFD54-6034-1650-BC5C-6EEE403AABD6}"/>
              </a:ext>
            </a:extLst>
          </p:cNvPr>
          <p:cNvSpPr>
            <a:spLocks noGrp="1"/>
          </p:cNvSpPr>
          <p:nvPr>
            <p:ph type="title" hasCustomPrompt="1"/>
          </p:nvPr>
        </p:nvSpPr>
        <p:spPr>
          <a:xfrm>
            <a:off x="630832" y="615434"/>
            <a:ext cx="9180653" cy="288822"/>
          </a:xfrm>
        </p:spPr>
        <p:txBody>
          <a:bodyPr anchor="ctr"/>
          <a:lstStyle>
            <a:lvl1pPr algn="l">
              <a:defRPr sz="2400" b="0">
                <a:solidFill>
                  <a:schemeClr val="tx1"/>
                </a:solidFill>
              </a:defRPr>
            </a:lvl1pPr>
          </a:lstStyle>
          <a:p>
            <a:r>
              <a:rPr lang="sv-SE"/>
              <a:t>KLICKA HÄR FÖR ATT ÄNDRA MALL FÖR RUBRIKFORMAT</a:t>
            </a:r>
          </a:p>
        </p:txBody>
      </p:sp>
    </p:spTree>
    <p:extLst>
      <p:ext uri="{BB962C8B-B14F-4D97-AF65-F5344CB8AC3E}">
        <p14:creationId xmlns:p14="http://schemas.microsoft.com/office/powerpoint/2010/main" val="388439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Kapitelsida">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FF152A68-254C-E8D9-D301-61D34A6EB748}"/>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1FA800A1-CCCE-5C04-61E1-62FF9785BC58}"/>
              </a:ext>
            </a:extLst>
          </p:cNvPr>
          <p:cNvSpPr>
            <a:spLocks noGrp="1"/>
          </p:cNvSpPr>
          <p:nvPr>
            <p:ph type="ctrTitle" hasCustomPrompt="1"/>
          </p:nvPr>
        </p:nvSpPr>
        <p:spPr>
          <a:xfrm>
            <a:off x="1049438" y="465055"/>
            <a:ext cx="10093124" cy="5264413"/>
          </a:xfrm>
        </p:spPr>
        <p:txBody>
          <a:bodyPr anchor="ctr" anchorCtr="0">
            <a:noAutofit/>
          </a:bodyPr>
          <a:lstStyle>
            <a:lvl1pPr algn="ctr">
              <a:lnSpc>
                <a:spcPts val="9000"/>
              </a:lnSpc>
              <a:defRPr sz="8000">
                <a:solidFill>
                  <a:srgbClr val="6B2879"/>
                </a:solidFill>
              </a:defRPr>
            </a:lvl1pPr>
          </a:lstStyle>
          <a:p>
            <a:r>
              <a:rPr lang="sv-SE"/>
              <a:t>1.</a:t>
            </a:r>
            <a:br>
              <a:rPr lang="sv-SE"/>
            </a:br>
            <a:r>
              <a:rPr lang="sv-SE"/>
              <a:t>Klicka här för att ändra mall för rubrikformat</a:t>
            </a:r>
          </a:p>
        </p:txBody>
      </p:sp>
    </p:spTree>
    <p:extLst>
      <p:ext uri="{BB962C8B-B14F-4D97-AF65-F5344CB8AC3E}">
        <p14:creationId xmlns:p14="http://schemas.microsoft.com/office/powerpoint/2010/main" val="175914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Helsida för bild, film etc.">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5CC42BB-D36D-0AA7-2BC0-3A9A92167D21}"/>
              </a:ext>
            </a:extLst>
          </p:cNvPr>
          <p:cNvSpPr>
            <a:spLocks noGrp="1"/>
          </p:cNvSpPr>
          <p:nvPr>
            <p:ph idx="1" hasCustomPrompt="1"/>
          </p:nvPr>
        </p:nvSpPr>
        <p:spPr>
          <a:xfrm>
            <a:off x="0" y="0"/>
            <a:ext cx="12192000" cy="6858000"/>
          </a:xfrm>
        </p:spPr>
        <p:txBody>
          <a:bodyPr anchor="ctr"/>
          <a:lstStyle>
            <a:lvl1pPr marL="0" indent="0" algn="ctr">
              <a:lnSpc>
                <a:spcPct val="100000"/>
              </a:lnSpc>
              <a:buNone/>
              <a:defRPr sz="4800">
                <a:solidFill>
                  <a:srgbClr val="6B2879"/>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Ingen text på denna mallsida</a:t>
            </a:r>
          </a:p>
        </p:txBody>
      </p:sp>
    </p:spTree>
    <p:extLst>
      <p:ext uri="{BB962C8B-B14F-4D97-AF65-F5344CB8AC3E}">
        <p14:creationId xmlns:p14="http://schemas.microsoft.com/office/powerpoint/2010/main" val="3092642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åstående/Fråga – Lila">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F64859D7-F97A-D4EC-0DE2-EFA0D26737D6}"/>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748631"/>
            <a:ext cx="9861550" cy="2852737"/>
          </a:xfrm>
        </p:spPr>
        <p:txBody>
          <a:bodyPr anchor="ctr"/>
          <a:lstStyle>
            <a:lvl1pPr algn="ctr">
              <a:defRPr sz="4800"/>
            </a:lvl1pPr>
          </a:lstStyle>
          <a:p>
            <a:r>
              <a:rPr lang="sv-SE"/>
              <a:t>Klicka här för att ändra mall för rubrikformat</a:t>
            </a:r>
          </a:p>
        </p:txBody>
      </p:sp>
    </p:spTree>
    <p:extLst>
      <p:ext uri="{BB962C8B-B14F-4D97-AF65-F5344CB8AC3E}">
        <p14:creationId xmlns:p14="http://schemas.microsoft.com/office/powerpoint/2010/main" val="1405186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Påstående/Fråga – Rosa">
    <p:bg>
      <p:bgPr>
        <a:solidFill>
          <a:srgbClr val="DD2879">
            <a:alpha val="30000"/>
          </a:srgbClr>
        </a:solidFill>
        <a:effectLst/>
      </p:bgPr>
    </p:bg>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29DB0260-34EA-9CDD-7294-F2BCEA12B7B2}"/>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807897"/>
            <a:ext cx="9861550" cy="2852737"/>
          </a:xfrm>
        </p:spPr>
        <p:txBody>
          <a:bodyPr anchor="ctr"/>
          <a:lstStyle>
            <a:lvl1pPr algn="ctr">
              <a:defRPr sz="48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3353120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Kortare text med rubrik">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148F94F6-27B9-2A7E-A75F-E866EB261EC0}"/>
              </a:ext>
            </a:extLst>
          </p:cNvPr>
          <p:cNvSpPr>
            <a:spLocks noGrp="1"/>
          </p:cNvSpPr>
          <p:nvPr>
            <p:ph type="ftr" sz="quarter" idx="11"/>
          </p:nvPr>
        </p:nvSpPr>
        <p:spPr/>
        <p:txBody>
          <a:bodyPr/>
          <a:lstStyle/>
          <a:p>
            <a:r>
              <a:rPr lang="sv-SE"/>
              <a:t>Beställare med inköpsbehov</a:t>
            </a:r>
          </a:p>
        </p:txBody>
      </p:sp>
      <p:sp>
        <p:nvSpPr>
          <p:cNvPr id="7" name="Platshållare för text 3">
            <a:extLst>
              <a:ext uri="{FF2B5EF4-FFF2-40B4-BE49-F238E27FC236}">
                <a16:creationId xmlns:a16="http://schemas.microsoft.com/office/drawing/2014/main" id="{37A5CA07-98AF-0628-474D-E95DE274BC90}"/>
              </a:ext>
            </a:extLst>
          </p:cNvPr>
          <p:cNvSpPr>
            <a:spLocks noGrp="1"/>
          </p:cNvSpPr>
          <p:nvPr>
            <p:ph type="body" sz="half" idx="2"/>
          </p:nvPr>
        </p:nvSpPr>
        <p:spPr>
          <a:xfrm>
            <a:off x="1165225" y="3259016"/>
            <a:ext cx="9861550" cy="2133600"/>
          </a:xfrm>
        </p:spPr>
        <p:txBody>
          <a:bodyPr>
            <a:normAutofit/>
          </a:bodyPr>
          <a:lstStyle>
            <a:lvl1pPr marL="0" indent="0" algn="ctr">
              <a:lnSpc>
                <a:spcPct val="100000"/>
              </a:lnSpc>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242500"/>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970796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nehåll">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0FF49D95-5F3F-DE26-1F3C-DC65433AA415}"/>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3" name="Platshållare för text 3">
            <a:extLst>
              <a:ext uri="{FF2B5EF4-FFF2-40B4-BE49-F238E27FC236}">
                <a16:creationId xmlns:a16="http://schemas.microsoft.com/office/drawing/2014/main" id="{5AE7EE44-F6D2-91E1-0472-2D4E7E4AFBAF}"/>
              </a:ext>
            </a:extLst>
          </p:cNvPr>
          <p:cNvSpPr>
            <a:spLocks noGrp="1"/>
          </p:cNvSpPr>
          <p:nvPr>
            <p:ph type="body" sz="half" idx="2" hasCustomPrompt="1"/>
          </p:nvPr>
        </p:nvSpPr>
        <p:spPr>
          <a:xfrm>
            <a:off x="630832" y="1271755"/>
            <a:ext cx="10799168" cy="3860844"/>
          </a:xfrm>
        </p:spPr>
        <p:txBody>
          <a:bodyPr numCol="2">
            <a:normAutofit/>
          </a:bodyPr>
          <a:lstStyle>
            <a:lvl1pPr marL="744538" indent="-744538" algn="l">
              <a:lnSpc>
                <a:spcPct val="100000"/>
              </a:lnSpc>
              <a:spcBef>
                <a:spcPts val="0"/>
              </a:spcBef>
              <a:spcAft>
                <a:spcPts val="2000"/>
              </a:spcAft>
              <a:buClr>
                <a:srgbClr val="6B2879"/>
              </a:buClr>
              <a:buSzPct val="150000"/>
              <a:buFont typeface="+mj-lt"/>
              <a:buAutoNum type="arabicPeriod"/>
              <a:tabLst/>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Lorem</a:t>
            </a:r>
            <a:r>
              <a:rPr lang="sv-SE"/>
              <a:t> </a:t>
            </a:r>
            <a:r>
              <a:rPr lang="sv-SE" err="1"/>
              <a:t>ipsum</a:t>
            </a:r>
            <a:r>
              <a:rPr lang="sv-SE"/>
              <a:t> </a:t>
            </a:r>
            <a:r>
              <a:rPr lang="sv-SE" err="1"/>
              <a:t>dolor</a:t>
            </a:r>
            <a:endParaRPr lang="sv-SE"/>
          </a:p>
          <a:p>
            <a:pPr lvl="0"/>
            <a:endParaRPr lang="sv-SE"/>
          </a:p>
        </p:txBody>
      </p:sp>
      <p:cxnSp>
        <p:nvCxnSpPr>
          <p:cNvPr id="6" name="Rak 5">
            <a:extLst>
              <a:ext uri="{FF2B5EF4-FFF2-40B4-BE49-F238E27FC236}">
                <a16:creationId xmlns:a16="http://schemas.microsoft.com/office/drawing/2014/main" id="{FB077005-BC98-32AD-A29F-860DEDB4D123}"/>
              </a:ext>
              <a:ext uri="{C183D7F6-B498-43B3-948B-1728B52AA6E4}">
                <adec:decorative xmlns:adec="http://schemas.microsoft.com/office/drawing/2017/decorative" val="1"/>
              </a:ext>
            </a:extLst>
          </p:cNvPr>
          <p:cNvCxnSpPr/>
          <p:nvPr userDrawn="1"/>
        </p:nvCxnSpPr>
        <p:spPr>
          <a:xfrm>
            <a:off x="630832" y="977900"/>
            <a:ext cx="107991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ubrik 1">
            <a:extLst>
              <a:ext uri="{FF2B5EF4-FFF2-40B4-BE49-F238E27FC236}">
                <a16:creationId xmlns:a16="http://schemas.microsoft.com/office/drawing/2014/main" id="{7FBAFD54-6034-1650-BC5C-6EEE403AABD6}"/>
              </a:ext>
            </a:extLst>
          </p:cNvPr>
          <p:cNvSpPr>
            <a:spLocks noGrp="1"/>
          </p:cNvSpPr>
          <p:nvPr>
            <p:ph type="title" hasCustomPrompt="1"/>
          </p:nvPr>
        </p:nvSpPr>
        <p:spPr>
          <a:xfrm>
            <a:off x="630832" y="615434"/>
            <a:ext cx="9180653" cy="288822"/>
          </a:xfrm>
        </p:spPr>
        <p:txBody>
          <a:bodyPr anchor="ctr"/>
          <a:lstStyle>
            <a:lvl1pPr algn="l">
              <a:defRPr sz="2400" b="0">
                <a:solidFill>
                  <a:schemeClr val="tx1"/>
                </a:solidFill>
              </a:defRPr>
            </a:lvl1pPr>
          </a:lstStyle>
          <a:p>
            <a:r>
              <a:rPr lang="sv-SE"/>
              <a:t>KLICKA HÄR FÖR ATT ÄNDRA MALL FÖR RUBRIKFORMAT</a:t>
            </a:r>
          </a:p>
        </p:txBody>
      </p:sp>
    </p:spTree>
    <p:extLst>
      <p:ext uri="{BB962C8B-B14F-4D97-AF65-F5344CB8AC3E}">
        <p14:creationId xmlns:p14="http://schemas.microsoft.com/office/powerpoint/2010/main" val="388439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D223C550-A308-75AA-4601-C6E53F8A1A29}"/>
              </a:ext>
            </a:extLst>
          </p:cNvPr>
          <p:cNvSpPr>
            <a:spLocks noGrp="1"/>
          </p:cNvSpPr>
          <p:nvPr>
            <p:ph type="ftr" sz="quarter" idx="11"/>
          </p:nvPr>
        </p:nvSpPr>
        <p:spPr/>
        <p:txBody>
          <a:bodyPr/>
          <a:lstStyle/>
          <a:p>
            <a:r>
              <a:rPr lang="sv-SE"/>
              <a:t>Beställare med inköpsbehov</a:t>
            </a:r>
          </a:p>
        </p:txBody>
      </p:sp>
      <p:sp>
        <p:nvSpPr>
          <p:cNvPr id="4" name="Platshållare för text 3">
            <a:extLst>
              <a:ext uri="{FF2B5EF4-FFF2-40B4-BE49-F238E27FC236}">
                <a16:creationId xmlns:a16="http://schemas.microsoft.com/office/drawing/2014/main" id="{775FF654-328A-B032-0A86-974587E63F79}"/>
              </a:ext>
            </a:extLst>
          </p:cNvPr>
          <p:cNvSpPr>
            <a:spLocks noGrp="1"/>
          </p:cNvSpPr>
          <p:nvPr>
            <p:ph type="body" sz="quarter" idx="12"/>
          </p:nvPr>
        </p:nvSpPr>
        <p:spPr>
          <a:xfrm>
            <a:off x="716416" y="1654174"/>
            <a:ext cx="9628423" cy="40777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9C4D46AD-1C3C-3E68-89F5-E16CEFE155FE}"/>
              </a:ext>
            </a:extLst>
          </p:cNvPr>
          <p:cNvSpPr>
            <a:spLocks noGrp="1"/>
          </p:cNvSpPr>
          <p:nvPr>
            <p:ph type="title"/>
          </p:nvPr>
        </p:nvSpPr>
        <p:spPr>
          <a:xfrm>
            <a:off x="711200" y="712256"/>
            <a:ext cx="9633639" cy="686886"/>
          </a:xfrm>
        </p:spPr>
        <p:txBody>
          <a:bodyPr/>
          <a:lstStyle>
            <a:lvl1pPr>
              <a:defRPr sz="4400"/>
            </a:lvl1pPr>
          </a:lstStyle>
          <a:p>
            <a:r>
              <a:rPr lang="sv-SE"/>
              <a:t>Klicka här för att ändra mall för rubrikformat</a:t>
            </a:r>
          </a:p>
        </p:txBody>
      </p:sp>
    </p:spTree>
    <p:extLst>
      <p:ext uri="{BB962C8B-B14F-4D97-AF65-F5344CB8AC3E}">
        <p14:creationId xmlns:p14="http://schemas.microsoft.com/office/powerpoint/2010/main" val="2885347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ista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Beställare med inköpsbehov</a:t>
            </a:r>
          </a:p>
        </p:txBody>
      </p:sp>
      <p:sp>
        <p:nvSpPr>
          <p:cNvPr id="14" name="Platshållare för bild 2">
            <a:extLst>
              <a:ext uri="{FF2B5EF4-FFF2-40B4-BE49-F238E27FC236}">
                <a16:creationId xmlns:a16="http://schemas.microsoft.com/office/drawing/2014/main" id="{97A13854-9599-0DF2-3264-14DD78C34351}"/>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3" name="Platshållare för text 3">
            <a:extLst>
              <a:ext uri="{FF2B5EF4-FFF2-40B4-BE49-F238E27FC236}">
                <a16:creationId xmlns:a16="http://schemas.microsoft.com/office/drawing/2014/main" id="{B5F7EA1A-5A49-0D68-FFCC-181D7EF2F70F}"/>
              </a:ext>
            </a:extLst>
          </p:cNvPr>
          <p:cNvSpPr>
            <a:spLocks noGrp="1"/>
          </p:cNvSpPr>
          <p:nvPr>
            <p:ph type="body" sz="quarter" idx="12"/>
          </p:nvPr>
        </p:nvSpPr>
        <p:spPr>
          <a:xfrm>
            <a:off x="839788" y="2315530"/>
            <a:ext cx="4787900" cy="341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382477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Beställare med inköpsbehov</a:t>
            </a:r>
          </a:p>
        </p:txBody>
      </p:sp>
      <p:sp>
        <p:nvSpPr>
          <p:cNvPr id="6" name="Platshållare för bild 2">
            <a:extLst>
              <a:ext uri="{FF2B5EF4-FFF2-40B4-BE49-F238E27FC236}">
                <a16:creationId xmlns:a16="http://schemas.microsoft.com/office/drawing/2014/main" id="{4DEA494C-18C5-BF1A-2137-5CED0DCC581D}"/>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3" name="Platshållare för text 3">
            <a:extLst>
              <a:ext uri="{FF2B5EF4-FFF2-40B4-BE49-F238E27FC236}">
                <a16:creationId xmlns:a16="http://schemas.microsoft.com/office/drawing/2014/main" id="{76A038BF-438C-264D-D258-E77E9AD3014C}"/>
              </a:ext>
            </a:extLst>
          </p:cNvPr>
          <p:cNvSpPr>
            <a:spLocks noGrp="1"/>
          </p:cNvSpPr>
          <p:nvPr>
            <p:ph type="body" sz="quarter" idx="12"/>
          </p:nvPr>
        </p:nvSpPr>
        <p:spPr>
          <a:xfrm>
            <a:off x="839788" y="2315530"/>
            <a:ext cx="4787900" cy="3417613"/>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023559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itat">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033844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med grafik – Lil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28108A3-9901-1EF5-9C7B-3FC6D7D75F0B}"/>
              </a:ext>
              <a:ext uri="{C183D7F6-B498-43B3-948B-1728B52AA6E4}">
                <adec:decorative xmlns:adec="http://schemas.microsoft.com/office/drawing/2017/decorative" val="1"/>
              </a:ext>
            </a:extLst>
          </p:cNvPr>
          <p:cNvSpPr/>
          <p:nvPr userDrawn="1"/>
        </p:nvSpPr>
        <p:spPr>
          <a:xfrm>
            <a:off x="6368393" y="-142875"/>
            <a:ext cx="6104595" cy="7272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E2714690-AC50-D7B8-40B7-71BC21C9EDCA}"/>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6" name="Platshållare för sidfot 5">
            <a:extLst>
              <a:ext uri="{FF2B5EF4-FFF2-40B4-BE49-F238E27FC236}">
                <a16:creationId xmlns:a16="http://schemas.microsoft.com/office/drawing/2014/main" id="{21F65AB1-444A-5FA8-2041-940F55715401}"/>
              </a:ext>
            </a:extLst>
          </p:cNvPr>
          <p:cNvSpPr>
            <a:spLocks noGrp="1"/>
          </p:cNvSpPr>
          <p:nvPr>
            <p:ph type="ftr" sz="quarter" idx="11"/>
          </p:nvPr>
        </p:nvSpPr>
        <p:spPr/>
        <p:txBody>
          <a:bodyPr/>
          <a:lstStyle>
            <a:lvl1pPr>
              <a:defRPr>
                <a:solidFill>
                  <a:srgbClr val="6B2879"/>
                </a:solidFill>
              </a:defRPr>
            </a:lvl1pPr>
          </a:lstStyle>
          <a:p>
            <a:r>
              <a:rPr lang="sv-SE"/>
              <a:t>Beställare med inköpsbehov</a:t>
            </a:r>
          </a:p>
        </p:txBody>
      </p:sp>
      <p:sp>
        <p:nvSpPr>
          <p:cNvPr id="4" name="Platshållare för text 3">
            <a:extLst>
              <a:ext uri="{FF2B5EF4-FFF2-40B4-BE49-F238E27FC236}">
                <a16:creationId xmlns:a16="http://schemas.microsoft.com/office/drawing/2014/main" id="{93C4EB5D-EF41-96F2-2239-9B1464955F67}"/>
              </a:ext>
            </a:extLst>
          </p:cNvPr>
          <p:cNvSpPr>
            <a:spLocks noGrp="1"/>
          </p:cNvSpPr>
          <p:nvPr>
            <p:ph type="body" sz="quarter" idx="12"/>
          </p:nvPr>
        </p:nvSpPr>
        <p:spPr>
          <a:xfrm>
            <a:off x="839788" y="2212974"/>
            <a:ext cx="4787900" cy="3694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Rubrik 1">
            <a:extLst>
              <a:ext uri="{FF2B5EF4-FFF2-40B4-BE49-F238E27FC236}">
                <a16:creationId xmlns:a16="http://schemas.microsoft.com/office/drawing/2014/main" id="{F301AB67-A3DB-A6E9-372B-333247B08535}"/>
              </a:ext>
            </a:extLst>
          </p:cNvPr>
          <p:cNvSpPr>
            <a:spLocks noGrp="1"/>
          </p:cNvSpPr>
          <p:nvPr>
            <p:ph type="title"/>
          </p:nvPr>
        </p:nvSpPr>
        <p:spPr>
          <a:xfrm>
            <a:off x="839789" y="709669"/>
            <a:ext cx="4788501" cy="1325563"/>
          </a:xfrm>
        </p:spPr>
        <p:txBody>
          <a:bodyPr/>
          <a:lstStyle>
            <a:lvl1pPr>
              <a:defRPr sz="4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107330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itat">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chef - Beslutsfattare</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5" name="Rubrik 1">
            <a:extLst>
              <a:ext uri="{FF2B5EF4-FFF2-40B4-BE49-F238E27FC236}">
                <a16:creationId xmlns:a16="http://schemas.microsoft.com/office/drawing/2014/main" id="{51FB31AD-CF6E-7BFA-3259-BB710FBFB125}"/>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080971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ledning">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45484708-C7AF-EB1A-9B7B-558E06DFECA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119716"/>
            <a:ext cx="9607550" cy="4381500"/>
          </a:xfrm>
        </p:spPr>
        <p:txBody>
          <a:bodyPr anchor="ctr">
            <a:noAutofit/>
          </a:bodyPr>
          <a:lstStyle>
            <a:lvl1pPr marL="0" indent="0">
              <a:lnSpc>
                <a:spcPct val="100000"/>
              </a:lnSpc>
              <a:spcBef>
                <a:spcPts val="0"/>
              </a:spcBef>
              <a:spcAft>
                <a:spcPts val="2200"/>
              </a:spcAft>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D2D58925-794D-FDC2-86B6-3B18DBA23E38}"/>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1601747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nehåll">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0FF49D95-5F3F-DE26-1F3C-DC65433AA415}"/>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3" name="Platshållare för text 3">
            <a:extLst>
              <a:ext uri="{FF2B5EF4-FFF2-40B4-BE49-F238E27FC236}">
                <a16:creationId xmlns:a16="http://schemas.microsoft.com/office/drawing/2014/main" id="{5AE7EE44-F6D2-91E1-0472-2D4E7E4AFBAF}"/>
              </a:ext>
            </a:extLst>
          </p:cNvPr>
          <p:cNvSpPr>
            <a:spLocks noGrp="1"/>
          </p:cNvSpPr>
          <p:nvPr>
            <p:ph type="body" sz="half" idx="2" hasCustomPrompt="1"/>
          </p:nvPr>
        </p:nvSpPr>
        <p:spPr>
          <a:xfrm>
            <a:off x="630832" y="1271755"/>
            <a:ext cx="10799168" cy="3860844"/>
          </a:xfrm>
        </p:spPr>
        <p:txBody>
          <a:bodyPr numCol="2">
            <a:normAutofit/>
          </a:bodyPr>
          <a:lstStyle>
            <a:lvl1pPr marL="744538" indent="-744538" algn="l">
              <a:lnSpc>
                <a:spcPct val="100000"/>
              </a:lnSpc>
              <a:spcBef>
                <a:spcPts val="0"/>
              </a:spcBef>
              <a:spcAft>
                <a:spcPts val="2000"/>
              </a:spcAft>
              <a:buClr>
                <a:srgbClr val="6B2879"/>
              </a:buClr>
              <a:buSzPct val="150000"/>
              <a:buFont typeface="+mj-lt"/>
              <a:buAutoNum type="arabicPeriod"/>
              <a:tabLst/>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Lorem</a:t>
            </a:r>
            <a:r>
              <a:rPr lang="sv-SE"/>
              <a:t> </a:t>
            </a:r>
            <a:r>
              <a:rPr lang="sv-SE" err="1"/>
              <a:t>ipsum</a:t>
            </a:r>
            <a:r>
              <a:rPr lang="sv-SE"/>
              <a:t> </a:t>
            </a:r>
            <a:r>
              <a:rPr lang="sv-SE" err="1"/>
              <a:t>dolor</a:t>
            </a:r>
            <a:endParaRPr lang="sv-SE"/>
          </a:p>
          <a:p>
            <a:pPr lvl="0"/>
            <a:endParaRPr lang="sv-SE"/>
          </a:p>
        </p:txBody>
      </p:sp>
      <p:cxnSp>
        <p:nvCxnSpPr>
          <p:cNvPr id="6" name="Rak 5">
            <a:extLst>
              <a:ext uri="{FF2B5EF4-FFF2-40B4-BE49-F238E27FC236}">
                <a16:creationId xmlns:a16="http://schemas.microsoft.com/office/drawing/2014/main" id="{FB077005-BC98-32AD-A29F-860DEDB4D123}"/>
              </a:ext>
              <a:ext uri="{C183D7F6-B498-43B3-948B-1728B52AA6E4}">
                <adec:decorative xmlns:adec="http://schemas.microsoft.com/office/drawing/2017/decorative" val="1"/>
              </a:ext>
            </a:extLst>
          </p:cNvPr>
          <p:cNvCxnSpPr/>
          <p:nvPr userDrawn="1"/>
        </p:nvCxnSpPr>
        <p:spPr>
          <a:xfrm>
            <a:off x="630832" y="977900"/>
            <a:ext cx="107991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ubrik 1">
            <a:extLst>
              <a:ext uri="{FF2B5EF4-FFF2-40B4-BE49-F238E27FC236}">
                <a16:creationId xmlns:a16="http://schemas.microsoft.com/office/drawing/2014/main" id="{7FBAFD54-6034-1650-BC5C-6EEE403AABD6}"/>
              </a:ext>
            </a:extLst>
          </p:cNvPr>
          <p:cNvSpPr>
            <a:spLocks noGrp="1"/>
          </p:cNvSpPr>
          <p:nvPr>
            <p:ph type="title" hasCustomPrompt="1"/>
          </p:nvPr>
        </p:nvSpPr>
        <p:spPr>
          <a:xfrm>
            <a:off x="630832" y="615434"/>
            <a:ext cx="9180653" cy="288822"/>
          </a:xfrm>
        </p:spPr>
        <p:txBody>
          <a:bodyPr anchor="ctr"/>
          <a:lstStyle>
            <a:lvl1pPr algn="l">
              <a:defRPr sz="2400" b="0">
                <a:solidFill>
                  <a:schemeClr val="tx1"/>
                </a:solidFill>
              </a:defRPr>
            </a:lvl1pPr>
          </a:lstStyle>
          <a:p>
            <a:r>
              <a:rPr lang="sv-SE"/>
              <a:t>KLICKA HÄR FÖR ATT ÄNDRA MALL FÖR RUBRIKFORMAT</a:t>
            </a:r>
          </a:p>
        </p:txBody>
      </p:sp>
    </p:spTree>
    <p:extLst>
      <p:ext uri="{BB962C8B-B14F-4D97-AF65-F5344CB8AC3E}">
        <p14:creationId xmlns:p14="http://schemas.microsoft.com/office/powerpoint/2010/main" val="388439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Kapitelsida">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FF152A68-254C-E8D9-D301-61D34A6EB748}"/>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1FA800A1-CCCE-5C04-61E1-62FF9785BC58}"/>
              </a:ext>
            </a:extLst>
          </p:cNvPr>
          <p:cNvSpPr>
            <a:spLocks noGrp="1"/>
          </p:cNvSpPr>
          <p:nvPr>
            <p:ph type="ctrTitle" hasCustomPrompt="1"/>
          </p:nvPr>
        </p:nvSpPr>
        <p:spPr>
          <a:xfrm>
            <a:off x="1049438" y="465055"/>
            <a:ext cx="10093124" cy="5264413"/>
          </a:xfrm>
        </p:spPr>
        <p:txBody>
          <a:bodyPr anchor="ctr" anchorCtr="0">
            <a:noAutofit/>
          </a:bodyPr>
          <a:lstStyle>
            <a:lvl1pPr algn="ctr">
              <a:lnSpc>
                <a:spcPts val="9000"/>
              </a:lnSpc>
              <a:defRPr sz="8000">
                <a:solidFill>
                  <a:srgbClr val="6B2879"/>
                </a:solidFill>
              </a:defRPr>
            </a:lvl1pPr>
          </a:lstStyle>
          <a:p>
            <a:r>
              <a:rPr lang="sv-SE"/>
              <a:t>1.</a:t>
            </a:r>
            <a:br>
              <a:rPr lang="sv-SE"/>
            </a:br>
            <a:r>
              <a:rPr lang="sv-SE"/>
              <a:t>Klicka här för att ändra mall för rubrikformat</a:t>
            </a:r>
          </a:p>
        </p:txBody>
      </p:sp>
    </p:spTree>
    <p:extLst>
      <p:ext uri="{BB962C8B-B14F-4D97-AF65-F5344CB8AC3E}">
        <p14:creationId xmlns:p14="http://schemas.microsoft.com/office/powerpoint/2010/main" val="1759142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elsida för bild, film etc.">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5CC42BB-D36D-0AA7-2BC0-3A9A92167D21}"/>
              </a:ext>
            </a:extLst>
          </p:cNvPr>
          <p:cNvSpPr>
            <a:spLocks noGrp="1"/>
          </p:cNvSpPr>
          <p:nvPr>
            <p:ph idx="1" hasCustomPrompt="1"/>
          </p:nvPr>
        </p:nvSpPr>
        <p:spPr>
          <a:xfrm>
            <a:off x="0" y="0"/>
            <a:ext cx="12192000" cy="6858000"/>
          </a:xfrm>
        </p:spPr>
        <p:txBody>
          <a:bodyPr anchor="ctr"/>
          <a:lstStyle>
            <a:lvl1pPr marL="0" indent="0" algn="ctr">
              <a:lnSpc>
                <a:spcPct val="100000"/>
              </a:lnSpc>
              <a:buNone/>
              <a:defRPr sz="4800">
                <a:solidFill>
                  <a:srgbClr val="6B2879"/>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Ingen text på denna mallsida</a:t>
            </a:r>
          </a:p>
        </p:txBody>
      </p:sp>
      <p:sp>
        <p:nvSpPr>
          <p:cNvPr id="2" name="Rubrik 1">
            <a:extLst>
              <a:ext uri="{FF2B5EF4-FFF2-40B4-BE49-F238E27FC236}">
                <a16:creationId xmlns:a16="http://schemas.microsoft.com/office/drawing/2014/main" id="{62F3353A-9066-2C63-8CA7-7837E46DDFFB}"/>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3092642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sida">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FF152A68-254C-E8D9-D301-61D34A6EB748}"/>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1FA800A1-CCCE-5C04-61E1-62FF9785BC58}"/>
              </a:ext>
            </a:extLst>
          </p:cNvPr>
          <p:cNvSpPr>
            <a:spLocks noGrp="1"/>
          </p:cNvSpPr>
          <p:nvPr>
            <p:ph type="ctrTitle" hasCustomPrompt="1"/>
          </p:nvPr>
        </p:nvSpPr>
        <p:spPr>
          <a:xfrm>
            <a:off x="1049438" y="465055"/>
            <a:ext cx="10093124" cy="5264413"/>
          </a:xfrm>
        </p:spPr>
        <p:txBody>
          <a:bodyPr anchor="ctr" anchorCtr="0">
            <a:noAutofit/>
          </a:bodyPr>
          <a:lstStyle>
            <a:lvl1pPr algn="ctr">
              <a:lnSpc>
                <a:spcPts val="9000"/>
              </a:lnSpc>
              <a:defRPr sz="8000">
                <a:solidFill>
                  <a:srgbClr val="6B2879"/>
                </a:solidFill>
              </a:defRPr>
            </a:lvl1pPr>
          </a:lstStyle>
          <a:p>
            <a:r>
              <a:rPr lang="sv-SE"/>
              <a:t>1.</a:t>
            </a:r>
            <a:br>
              <a:rPr lang="sv-SE"/>
            </a:br>
            <a:r>
              <a:rPr lang="sv-SE"/>
              <a:t>Klicka här för att ändra mall för rubrikformat</a:t>
            </a:r>
          </a:p>
        </p:txBody>
      </p:sp>
    </p:spTree>
    <p:extLst>
      <p:ext uri="{BB962C8B-B14F-4D97-AF65-F5344CB8AC3E}">
        <p14:creationId xmlns:p14="http://schemas.microsoft.com/office/powerpoint/2010/main" val="1759142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åstående/Fråga – Lila">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F64859D7-F97A-D4EC-0DE2-EFA0D26737D6}"/>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748631"/>
            <a:ext cx="9861550" cy="2852737"/>
          </a:xfrm>
        </p:spPr>
        <p:txBody>
          <a:bodyPr anchor="ctr"/>
          <a:lstStyle>
            <a:lvl1pPr algn="ctr">
              <a:defRPr sz="4800"/>
            </a:lvl1pPr>
          </a:lstStyle>
          <a:p>
            <a:r>
              <a:rPr lang="sv-SE"/>
              <a:t>Klicka här för att ändra mall för rubrikformat</a:t>
            </a:r>
          </a:p>
        </p:txBody>
      </p:sp>
    </p:spTree>
    <p:extLst>
      <p:ext uri="{BB962C8B-B14F-4D97-AF65-F5344CB8AC3E}">
        <p14:creationId xmlns:p14="http://schemas.microsoft.com/office/powerpoint/2010/main" val="1405186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åstående/Fråga – Rosa">
    <p:bg>
      <p:bgPr>
        <a:solidFill>
          <a:srgbClr val="DD2879">
            <a:alpha val="30000"/>
          </a:srgbClr>
        </a:solidFill>
        <a:effectLst/>
      </p:bgPr>
    </p:bg>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29DB0260-34EA-9CDD-7294-F2BCEA12B7B2}"/>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807897"/>
            <a:ext cx="9861550" cy="2852737"/>
          </a:xfrm>
        </p:spPr>
        <p:txBody>
          <a:bodyPr anchor="ctr"/>
          <a:lstStyle>
            <a:lvl1pPr algn="ctr">
              <a:defRPr sz="48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3353120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rtare text med rubrik">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148F94F6-27B9-2A7E-A75F-E866EB261EC0}"/>
              </a:ext>
            </a:extLst>
          </p:cNvPr>
          <p:cNvSpPr>
            <a:spLocks noGrp="1"/>
          </p:cNvSpPr>
          <p:nvPr>
            <p:ph type="ftr" sz="quarter" idx="11"/>
          </p:nvPr>
        </p:nvSpPr>
        <p:spPr/>
        <p:txBody>
          <a:bodyPr/>
          <a:lstStyle/>
          <a:p>
            <a:r>
              <a:rPr lang="sv-SE"/>
              <a:t>Beställare med inköpsbehov</a:t>
            </a:r>
          </a:p>
        </p:txBody>
      </p:sp>
      <p:sp>
        <p:nvSpPr>
          <p:cNvPr id="7" name="Platshållare för text 3">
            <a:extLst>
              <a:ext uri="{FF2B5EF4-FFF2-40B4-BE49-F238E27FC236}">
                <a16:creationId xmlns:a16="http://schemas.microsoft.com/office/drawing/2014/main" id="{37A5CA07-98AF-0628-474D-E95DE274BC90}"/>
              </a:ext>
            </a:extLst>
          </p:cNvPr>
          <p:cNvSpPr>
            <a:spLocks noGrp="1"/>
          </p:cNvSpPr>
          <p:nvPr>
            <p:ph type="body" sz="half" idx="2"/>
          </p:nvPr>
        </p:nvSpPr>
        <p:spPr>
          <a:xfrm>
            <a:off x="1165225" y="3259016"/>
            <a:ext cx="9861550" cy="2133600"/>
          </a:xfrm>
        </p:spPr>
        <p:txBody>
          <a:bodyPr>
            <a:normAutofit/>
          </a:bodyPr>
          <a:lstStyle>
            <a:lvl1pPr marL="0" indent="0" algn="ctr">
              <a:lnSpc>
                <a:spcPct val="100000"/>
              </a:lnSpc>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242500"/>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970796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D223C550-A308-75AA-4601-C6E53F8A1A29}"/>
              </a:ext>
            </a:extLst>
          </p:cNvPr>
          <p:cNvSpPr>
            <a:spLocks noGrp="1"/>
          </p:cNvSpPr>
          <p:nvPr>
            <p:ph type="ftr" sz="quarter" idx="11"/>
          </p:nvPr>
        </p:nvSpPr>
        <p:spPr/>
        <p:txBody>
          <a:bodyPr/>
          <a:lstStyle/>
          <a:p>
            <a:r>
              <a:rPr lang="sv-SE"/>
              <a:t>Beställare med inköpsbehov</a:t>
            </a:r>
          </a:p>
        </p:txBody>
      </p:sp>
      <p:sp>
        <p:nvSpPr>
          <p:cNvPr id="4" name="Platshållare för text 3">
            <a:extLst>
              <a:ext uri="{FF2B5EF4-FFF2-40B4-BE49-F238E27FC236}">
                <a16:creationId xmlns:a16="http://schemas.microsoft.com/office/drawing/2014/main" id="{775FF654-328A-B032-0A86-974587E63F79}"/>
              </a:ext>
            </a:extLst>
          </p:cNvPr>
          <p:cNvSpPr>
            <a:spLocks noGrp="1"/>
          </p:cNvSpPr>
          <p:nvPr>
            <p:ph type="body" sz="quarter" idx="12"/>
          </p:nvPr>
        </p:nvSpPr>
        <p:spPr>
          <a:xfrm>
            <a:off x="716416" y="1654174"/>
            <a:ext cx="9628423" cy="40777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9C4D46AD-1C3C-3E68-89F5-E16CEFE155FE}"/>
              </a:ext>
            </a:extLst>
          </p:cNvPr>
          <p:cNvSpPr>
            <a:spLocks noGrp="1"/>
          </p:cNvSpPr>
          <p:nvPr>
            <p:ph type="title"/>
          </p:nvPr>
        </p:nvSpPr>
        <p:spPr>
          <a:xfrm>
            <a:off x="711200" y="712256"/>
            <a:ext cx="9633639" cy="686886"/>
          </a:xfrm>
        </p:spPr>
        <p:txBody>
          <a:bodyPr/>
          <a:lstStyle>
            <a:lvl1pPr>
              <a:defRPr sz="4400"/>
            </a:lvl1pPr>
          </a:lstStyle>
          <a:p>
            <a:r>
              <a:rPr lang="sv-SE"/>
              <a:t>Klicka här för att ändra mall för rubrikformat</a:t>
            </a:r>
          </a:p>
        </p:txBody>
      </p:sp>
    </p:spTree>
    <p:extLst>
      <p:ext uri="{BB962C8B-B14F-4D97-AF65-F5344CB8AC3E}">
        <p14:creationId xmlns:p14="http://schemas.microsoft.com/office/powerpoint/2010/main" val="2885347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sta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Beställare med inköpsbehov</a:t>
            </a:r>
          </a:p>
        </p:txBody>
      </p:sp>
      <p:sp>
        <p:nvSpPr>
          <p:cNvPr id="14" name="Platshållare för bild 2">
            <a:extLst>
              <a:ext uri="{FF2B5EF4-FFF2-40B4-BE49-F238E27FC236}">
                <a16:creationId xmlns:a16="http://schemas.microsoft.com/office/drawing/2014/main" id="{97A13854-9599-0DF2-3264-14DD78C34351}"/>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3" name="Platshållare för text 3">
            <a:extLst>
              <a:ext uri="{FF2B5EF4-FFF2-40B4-BE49-F238E27FC236}">
                <a16:creationId xmlns:a16="http://schemas.microsoft.com/office/drawing/2014/main" id="{B5F7EA1A-5A49-0D68-FFCC-181D7EF2F70F}"/>
              </a:ext>
            </a:extLst>
          </p:cNvPr>
          <p:cNvSpPr>
            <a:spLocks noGrp="1"/>
          </p:cNvSpPr>
          <p:nvPr>
            <p:ph type="body" sz="quarter" idx="12"/>
          </p:nvPr>
        </p:nvSpPr>
        <p:spPr>
          <a:xfrm>
            <a:off x="839788" y="2315530"/>
            <a:ext cx="4787900" cy="341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382477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Beställare med inköpsbehov</a:t>
            </a:r>
          </a:p>
        </p:txBody>
      </p:sp>
      <p:sp>
        <p:nvSpPr>
          <p:cNvPr id="6" name="Platshållare för bild 2">
            <a:extLst>
              <a:ext uri="{FF2B5EF4-FFF2-40B4-BE49-F238E27FC236}">
                <a16:creationId xmlns:a16="http://schemas.microsoft.com/office/drawing/2014/main" id="{4DEA494C-18C5-BF1A-2137-5CED0DCC581D}"/>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3" name="Platshållare för text 3">
            <a:extLst>
              <a:ext uri="{FF2B5EF4-FFF2-40B4-BE49-F238E27FC236}">
                <a16:creationId xmlns:a16="http://schemas.microsoft.com/office/drawing/2014/main" id="{76A038BF-438C-264D-D258-E77E9AD3014C}"/>
              </a:ext>
            </a:extLst>
          </p:cNvPr>
          <p:cNvSpPr>
            <a:spLocks noGrp="1"/>
          </p:cNvSpPr>
          <p:nvPr>
            <p:ph type="body" sz="quarter" idx="12"/>
          </p:nvPr>
        </p:nvSpPr>
        <p:spPr>
          <a:xfrm>
            <a:off x="839788" y="2315530"/>
            <a:ext cx="4787900" cy="3417613"/>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023559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itat">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5" name="Rubrik 1">
            <a:extLst>
              <a:ext uri="{FF2B5EF4-FFF2-40B4-BE49-F238E27FC236}">
                <a16:creationId xmlns:a16="http://schemas.microsoft.com/office/drawing/2014/main" id="{51FB31AD-CF6E-7BFA-3259-BB710FBFB125}"/>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4033844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med grafik – Lil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28108A3-9901-1EF5-9C7B-3FC6D7D75F0B}"/>
              </a:ext>
              <a:ext uri="{C183D7F6-B498-43B3-948B-1728B52AA6E4}">
                <adec:decorative xmlns:adec="http://schemas.microsoft.com/office/drawing/2017/decorative" val="1"/>
              </a:ext>
            </a:extLst>
          </p:cNvPr>
          <p:cNvSpPr/>
          <p:nvPr userDrawn="1"/>
        </p:nvSpPr>
        <p:spPr>
          <a:xfrm>
            <a:off x="6368393" y="-142875"/>
            <a:ext cx="6104595" cy="7272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E2714690-AC50-D7B8-40B7-71BC21C9EDCA}"/>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6" name="Platshållare för sidfot 5">
            <a:extLst>
              <a:ext uri="{FF2B5EF4-FFF2-40B4-BE49-F238E27FC236}">
                <a16:creationId xmlns:a16="http://schemas.microsoft.com/office/drawing/2014/main" id="{21F65AB1-444A-5FA8-2041-940F55715401}"/>
              </a:ext>
            </a:extLst>
          </p:cNvPr>
          <p:cNvSpPr>
            <a:spLocks noGrp="1"/>
          </p:cNvSpPr>
          <p:nvPr>
            <p:ph type="ftr" sz="quarter" idx="11"/>
          </p:nvPr>
        </p:nvSpPr>
        <p:spPr/>
        <p:txBody>
          <a:bodyPr/>
          <a:lstStyle>
            <a:lvl1pPr>
              <a:defRPr>
                <a:solidFill>
                  <a:srgbClr val="6B2879"/>
                </a:solidFill>
              </a:defRPr>
            </a:lvl1pPr>
          </a:lstStyle>
          <a:p>
            <a:r>
              <a:rPr lang="sv-SE"/>
              <a:t>Beställare med inköpsbehov</a:t>
            </a:r>
          </a:p>
        </p:txBody>
      </p:sp>
      <p:sp>
        <p:nvSpPr>
          <p:cNvPr id="4" name="Platshållare för text 3">
            <a:extLst>
              <a:ext uri="{FF2B5EF4-FFF2-40B4-BE49-F238E27FC236}">
                <a16:creationId xmlns:a16="http://schemas.microsoft.com/office/drawing/2014/main" id="{93C4EB5D-EF41-96F2-2239-9B1464955F67}"/>
              </a:ext>
            </a:extLst>
          </p:cNvPr>
          <p:cNvSpPr>
            <a:spLocks noGrp="1"/>
          </p:cNvSpPr>
          <p:nvPr>
            <p:ph type="body" sz="quarter" idx="12"/>
          </p:nvPr>
        </p:nvSpPr>
        <p:spPr>
          <a:xfrm>
            <a:off x="839788" y="2212974"/>
            <a:ext cx="4787900" cy="3694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Rubrik 1">
            <a:extLst>
              <a:ext uri="{FF2B5EF4-FFF2-40B4-BE49-F238E27FC236}">
                <a16:creationId xmlns:a16="http://schemas.microsoft.com/office/drawing/2014/main" id="{F301AB67-A3DB-A6E9-372B-333247B08535}"/>
              </a:ext>
            </a:extLst>
          </p:cNvPr>
          <p:cNvSpPr>
            <a:spLocks noGrp="1"/>
          </p:cNvSpPr>
          <p:nvPr>
            <p:ph type="title"/>
          </p:nvPr>
        </p:nvSpPr>
        <p:spPr>
          <a:xfrm>
            <a:off x="839789" y="709669"/>
            <a:ext cx="4788501" cy="1325563"/>
          </a:xfrm>
        </p:spPr>
        <p:txBody>
          <a:bodyPr/>
          <a:lstStyle>
            <a:lvl1pPr>
              <a:defRPr sz="4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107330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elsida för bild, film etc.">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5CC42BB-D36D-0AA7-2BC0-3A9A92167D21}"/>
              </a:ext>
            </a:extLst>
          </p:cNvPr>
          <p:cNvSpPr>
            <a:spLocks noGrp="1"/>
          </p:cNvSpPr>
          <p:nvPr>
            <p:ph idx="1" hasCustomPrompt="1"/>
          </p:nvPr>
        </p:nvSpPr>
        <p:spPr>
          <a:xfrm>
            <a:off x="0" y="0"/>
            <a:ext cx="12192000" cy="6858000"/>
          </a:xfrm>
        </p:spPr>
        <p:txBody>
          <a:bodyPr anchor="ctr"/>
          <a:lstStyle>
            <a:lvl1pPr marL="0" indent="0" algn="ctr">
              <a:lnSpc>
                <a:spcPct val="100000"/>
              </a:lnSpc>
              <a:buNone/>
              <a:defRPr sz="4800">
                <a:solidFill>
                  <a:srgbClr val="6B2879"/>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Ingen text på denna mallsida</a:t>
            </a:r>
          </a:p>
        </p:txBody>
      </p:sp>
      <p:sp>
        <p:nvSpPr>
          <p:cNvPr id="2" name="Rubrik 1">
            <a:extLst>
              <a:ext uri="{FF2B5EF4-FFF2-40B4-BE49-F238E27FC236}">
                <a16:creationId xmlns:a16="http://schemas.microsoft.com/office/drawing/2014/main" id="{5A17D70C-DD93-3E45-AA76-09A45F106F9C}"/>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309264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åstående/Fråga – Lila">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F64859D7-F97A-D4EC-0DE2-EFA0D26737D6}"/>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748631"/>
            <a:ext cx="9861550" cy="2852737"/>
          </a:xfrm>
        </p:spPr>
        <p:txBody>
          <a:bodyPr anchor="ctr"/>
          <a:lstStyle>
            <a:lvl1pPr algn="ctr">
              <a:defRPr sz="4800"/>
            </a:lvl1pPr>
          </a:lstStyle>
          <a:p>
            <a:r>
              <a:rPr lang="sv-SE"/>
              <a:t>Klicka här för att ändra mall för rubrikformat</a:t>
            </a:r>
          </a:p>
        </p:txBody>
      </p:sp>
    </p:spTree>
    <p:extLst>
      <p:ext uri="{BB962C8B-B14F-4D97-AF65-F5344CB8AC3E}">
        <p14:creationId xmlns:p14="http://schemas.microsoft.com/office/powerpoint/2010/main" val="140518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åstående/Fråga – Rosa">
    <p:bg>
      <p:bgPr>
        <a:solidFill>
          <a:srgbClr val="DD2879">
            <a:alpha val="30000"/>
          </a:srgbClr>
        </a:solidFill>
        <a:effectLst/>
      </p:bgPr>
    </p:bg>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29DB0260-34EA-9CDD-7294-F2BCEA12B7B2}"/>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807897"/>
            <a:ext cx="9861550" cy="2852737"/>
          </a:xfrm>
        </p:spPr>
        <p:txBody>
          <a:bodyPr anchor="ctr"/>
          <a:lstStyle>
            <a:lvl1pPr algn="ctr">
              <a:defRPr sz="48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335312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ortare text med rubrik">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148F94F6-27B9-2A7E-A75F-E866EB261EC0}"/>
              </a:ext>
            </a:extLst>
          </p:cNvPr>
          <p:cNvSpPr>
            <a:spLocks noGrp="1"/>
          </p:cNvSpPr>
          <p:nvPr>
            <p:ph type="ftr" sz="quarter" idx="11"/>
          </p:nvPr>
        </p:nvSpPr>
        <p:spPr/>
        <p:txBody>
          <a:bodyPr/>
          <a:lstStyle/>
          <a:p>
            <a:r>
              <a:rPr lang="sv-SE"/>
              <a:t>Beställare med inköpsbehov</a:t>
            </a:r>
          </a:p>
        </p:txBody>
      </p:sp>
      <p:sp>
        <p:nvSpPr>
          <p:cNvPr id="7" name="Platshållare för text 3">
            <a:extLst>
              <a:ext uri="{FF2B5EF4-FFF2-40B4-BE49-F238E27FC236}">
                <a16:creationId xmlns:a16="http://schemas.microsoft.com/office/drawing/2014/main" id="{37A5CA07-98AF-0628-474D-E95DE274BC90}"/>
              </a:ext>
            </a:extLst>
          </p:cNvPr>
          <p:cNvSpPr>
            <a:spLocks noGrp="1"/>
          </p:cNvSpPr>
          <p:nvPr>
            <p:ph type="body" sz="half" idx="2"/>
          </p:nvPr>
        </p:nvSpPr>
        <p:spPr>
          <a:xfrm>
            <a:off x="1165225" y="3259016"/>
            <a:ext cx="9861550" cy="2133600"/>
          </a:xfrm>
        </p:spPr>
        <p:txBody>
          <a:bodyPr>
            <a:normAutofit/>
          </a:bodyPr>
          <a:lstStyle>
            <a:lvl1pPr marL="0" indent="0" algn="ctr">
              <a:lnSpc>
                <a:spcPct val="100000"/>
              </a:lnSpc>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242500"/>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97079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D223C550-A308-75AA-4601-C6E53F8A1A29}"/>
              </a:ext>
            </a:extLst>
          </p:cNvPr>
          <p:cNvSpPr>
            <a:spLocks noGrp="1"/>
          </p:cNvSpPr>
          <p:nvPr>
            <p:ph type="ftr" sz="quarter" idx="11"/>
          </p:nvPr>
        </p:nvSpPr>
        <p:spPr/>
        <p:txBody>
          <a:bodyPr/>
          <a:lstStyle/>
          <a:p>
            <a:r>
              <a:rPr lang="sv-SE"/>
              <a:t>Beställare med inköpsbehov</a:t>
            </a:r>
          </a:p>
        </p:txBody>
      </p:sp>
      <p:sp>
        <p:nvSpPr>
          <p:cNvPr id="4" name="Platshållare för text 3">
            <a:extLst>
              <a:ext uri="{FF2B5EF4-FFF2-40B4-BE49-F238E27FC236}">
                <a16:creationId xmlns:a16="http://schemas.microsoft.com/office/drawing/2014/main" id="{775FF654-328A-B032-0A86-974587E63F79}"/>
              </a:ext>
            </a:extLst>
          </p:cNvPr>
          <p:cNvSpPr>
            <a:spLocks noGrp="1"/>
          </p:cNvSpPr>
          <p:nvPr>
            <p:ph type="body" sz="quarter" idx="12"/>
          </p:nvPr>
        </p:nvSpPr>
        <p:spPr>
          <a:xfrm>
            <a:off x="716416" y="1654174"/>
            <a:ext cx="9628423" cy="40777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9C4D46AD-1C3C-3E68-89F5-E16CEFE155FE}"/>
              </a:ext>
            </a:extLst>
          </p:cNvPr>
          <p:cNvSpPr>
            <a:spLocks noGrp="1"/>
          </p:cNvSpPr>
          <p:nvPr>
            <p:ph type="title"/>
          </p:nvPr>
        </p:nvSpPr>
        <p:spPr>
          <a:xfrm>
            <a:off x="711200" y="712256"/>
            <a:ext cx="9633639" cy="686886"/>
          </a:xfrm>
        </p:spPr>
        <p:txBody>
          <a:bodyPr/>
          <a:lstStyle>
            <a:lvl1pPr>
              <a:defRPr sz="4400"/>
            </a:lvl1pPr>
          </a:lstStyle>
          <a:p>
            <a:r>
              <a:rPr lang="sv-SE"/>
              <a:t>Klicka här för att ändra mall för rubrikformat</a:t>
            </a:r>
          </a:p>
        </p:txBody>
      </p:sp>
    </p:spTree>
    <p:extLst>
      <p:ext uri="{BB962C8B-B14F-4D97-AF65-F5344CB8AC3E}">
        <p14:creationId xmlns:p14="http://schemas.microsoft.com/office/powerpoint/2010/main" val="288534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a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Beställare med inköpsbehov</a:t>
            </a:r>
          </a:p>
        </p:txBody>
      </p:sp>
      <p:sp>
        <p:nvSpPr>
          <p:cNvPr id="14" name="Platshållare för bild 2">
            <a:extLst>
              <a:ext uri="{FF2B5EF4-FFF2-40B4-BE49-F238E27FC236}">
                <a16:creationId xmlns:a16="http://schemas.microsoft.com/office/drawing/2014/main" id="{97A13854-9599-0DF2-3264-14DD78C34351}"/>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3" name="Platshållare för text 3">
            <a:extLst>
              <a:ext uri="{FF2B5EF4-FFF2-40B4-BE49-F238E27FC236}">
                <a16:creationId xmlns:a16="http://schemas.microsoft.com/office/drawing/2014/main" id="{B5F7EA1A-5A49-0D68-FFCC-181D7EF2F70F}"/>
              </a:ext>
            </a:extLst>
          </p:cNvPr>
          <p:cNvSpPr>
            <a:spLocks noGrp="1"/>
          </p:cNvSpPr>
          <p:nvPr>
            <p:ph type="body" sz="quarter" idx="12"/>
          </p:nvPr>
        </p:nvSpPr>
        <p:spPr>
          <a:xfrm>
            <a:off x="839788" y="2315530"/>
            <a:ext cx="4787900" cy="341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38247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B2879"/>
        </a:soli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43472372-0105-0C9B-99B8-370BB3F7C68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Beställare med inköpsbehov</a:t>
            </a:r>
          </a:p>
        </p:txBody>
      </p:sp>
      <p:sp>
        <p:nvSpPr>
          <p:cNvPr id="3" name="Platshållare för text 2">
            <a:extLst>
              <a:ext uri="{FF2B5EF4-FFF2-40B4-BE49-F238E27FC236}">
                <a16:creationId xmlns:a16="http://schemas.microsoft.com/office/drawing/2014/main" id="{BC31C3A9-20C7-9914-27D6-24B40A5466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rubrik 1">
            <a:extLst>
              <a:ext uri="{FF2B5EF4-FFF2-40B4-BE49-F238E27FC236}">
                <a16:creationId xmlns:a16="http://schemas.microsoft.com/office/drawing/2014/main" id="{15614C2D-C107-0744-1282-FCCC56C3EA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a:t>Klicka här för att ändra mall för rubrikformat</a:t>
            </a:r>
          </a:p>
        </p:txBody>
      </p:sp>
    </p:spTree>
    <p:extLst>
      <p:ext uri="{BB962C8B-B14F-4D97-AF65-F5344CB8AC3E}">
        <p14:creationId xmlns:p14="http://schemas.microsoft.com/office/powerpoint/2010/main" val="25596098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62" r:id="rId4"/>
    <p:sldLayoutId id="2147483651" r:id="rId5"/>
    <p:sldLayoutId id="2147483666" r:id="rId6"/>
    <p:sldLayoutId id="2147483663" r:id="rId7"/>
    <p:sldLayoutId id="2147483650" r:id="rId8"/>
    <p:sldLayoutId id="2147483653" r:id="rId9"/>
    <p:sldLayoutId id="2147483669" r:id="rId10"/>
    <p:sldLayoutId id="2147483667" r:id="rId11"/>
    <p:sldLayoutId id="2147483657"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97" r:id="rId25"/>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3200" kern="1200">
          <a:solidFill>
            <a:schemeClr val="bg1"/>
          </a:solidFill>
          <a:latin typeface="Corbel" panose="020B05030202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000" kern="1200">
          <a:solidFill>
            <a:schemeClr val="bg1"/>
          </a:solidFill>
          <a:latin typeface="Corbel" panose="020B05030202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500" kern="1200">
          <a:solidFill>
            <a:schemeClr val="bg1"/>
          </a:solidFill>
          <a:latin typeface="Corbel" panose="020B05030202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B2879"/>
        </a:soli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43472372-0105-0C9B-99B8-370BB3F7C68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Beställare med inköpsbehov</a:t>
            </a:r>
          </a:p>
        </p:txBody>
      </p:sp>
      <p:sp>
        <p:nvSpPr>
          <p:cNvPr id="3" name="Platshållare för text 2">
            <a:extLst>
              <a:ext uri="{FF2B5EF4-FFF2-40B4-BE49-F238E27FC236}">
                <a16:creationId xmlns:a16="http://schemas.microsoft.com/office/drawing/2014/main" id="{BC31C3A9-20C7-9914-27D6-24B40A5466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rubrik 1">
            <a:extLst>
              <a:ext uri="{FF2B5EF4-FFF2-40B4-BE49-F238E27FC236}">
                <a16:creationId xmlns:a16="http://schemas.microsoft.com/office/drawing/2014/main" id="{15614C2D-C107-0744-1282-FCCC56C3EA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a:t>Klicka här för att ändra mall för rubrikformat</a:t>
            </a:r>
          </a:p>
        </p:txBody>
      </p:sp>
    </p:spTree>
    <p:extLst>
      <p:ext uri="{BB962C8B-B14F-4D97-AF65-F5344CB8AC3E}">
        <p14:creationId xmlns:p14="http://schemas.microsoft.com/office/powerpoint/2010/main" val="25596098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3200" kern="1200">
          <a:solidFill>
            <a:schemeClr val="bg1"/>
          </a:solidFill>
          <a:latin typeface="Corbel" panose="020B05030202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000" kern="1200">
          <a:solidFill>
            <a:schemeClr val="bg1"/>
          </a:solidFill>
          <a:latin typeface="Corbel" panose="020B05030202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500" kern="1200">
          <a:solidFill>
            <a:schemeClr val="bg1"/>
          </a:solidFill>
          <a:latin typeface="Corbel" panose="020B05030202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upphandlingsmyndigheten.se/inkopsprocessen/forbered-upphandling/tidig-dialog/myter-om-dialog/"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upphandlingsmyndigheten.se/inkopsprocessen/genomfor-upphandlingen/grund-for-utvardering/"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upphandlingsmyndigheten.se/kunskapsbank-for-offentliga-affarer/offentliga-affarer-och-de-globala-malen-for-hallbar-utveckling-i-agenda-2030/"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upphandlingsmyndigheten.se/kriterier/"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hyperlink" Target="https://www.upphandlingsmyndigheten.se/om-hallbar-upphandling/" TargetMode="External"/><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www.upphandlingsmyndigheten.se/regler-och-lagstiftning/andra-regler-som-kan-bli-aktuella/gdpr-och-upphandling/"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upphandlingsmyndigheten.se/forebygg-korruption/javsdeklaration/#mall_for_javsdeklaration_vid_upphandling"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hyperlink" Target="https://www.upphandlingsmyndigheten.se/regler-och-lagstiftning/andra-regler-som-kan-bli-aktuella/offentlighet-och-sekretess/"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hyperlink" Target="https://www.upphandlingsmyndigheten.se/styra-och-leda-inkopsverksamhet/bestallarnatverk/"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www.upphandlingsmyndigheten.se/inkopsprocessen/forbered-upphandling/tidig-dialog/tidig-dialog-nar-ortopediska-implantat-upphandlades/"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www.upphandlingsmyndigheten.se/inkopsprocessen/genomfor-upphandlingen/funktionskrav-i-upphandling/drift-av-sarskilt-boende-tack-vare-funktionskrav/"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upphandlingsmyndigheten.se/om-hallbar-upphandling/stall-hallbarhetskrav/halvering-av-korstracka-med-upphandlad-distributionscentral/"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s://www.upphandlingsmyndigheten.se/nyheter/2022/ny-standard-for-offentlig-upphandling/"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8" Type="http://schemas.openxmlformats.org/officeDocument/2006/relationships/hyperlink" Target="https://www.linkedin.com/company/upphandlingsmyndigheten/" TargetMode="External"/><Relationship Id="rId3" Type="http://schemas.openxmlformats.org/officeDocument/2006/relationships/hyperlink" Target="https://www.upphandlingsmyndigheten.se/" TargetMode="External"/><Relationship Id="rId7" Type="http://schemas.openxmlformats.org/officeDocument/2006/relationships/image" Target="../media/image27.emf"/><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hyperlink" Target="https://twitter.com/uhmynd" TargetMode="External"/><Relationship Id="rId5" Type="http://schemas.openxmlformats.org/officeDocument/2006/relationships/image" Target="../media/image26.emf"/><Relationship Id="rId10" Type="http://schemas.openxmlformats.org/officeDocument/2006/relationships/hyperlink" Target="https://www.youtube.com/channel/UC7NZGFkIJjeuraoKXI3GAWw?view_as=subscriber" TargetMode="External"/><Relationship Id="rId4" Type="http://schemas.openxmlformats.org/officeDocument/2006/relationships/hyperlink" Target="https://www.upphandlingsmyndigheten.se/frageportalen" TargetMode="External"/><Relationship Id="rId9" Type="http://schemas.openxmlformats.org/officeDocument/2006/relationships/image" Target="../media/image28.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s3SQiNBY9jc?feature=oembed"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upphandlingsmyndigheten.se/regler-och-lagstiftning/de-grundlaggande-upphandlingsprinciperna/"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Upphandlingsmyndighetens logotyp">
            <a:extLst>
              <a:ext uri="{FF2B5EF4-FFF2-40B4-BE49-F238E27FC236}">
                <a16:creationId xmlns:a16="http://schemas.microsoft.com/office/drawing/2014/main" id="{89D0456F-F8D7-15A9-0791-7894974183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9612" y="353505"/>
            <a:ext cx="1921317" cy="687017"/>
          </a:xfrm>
          <a:prstGeom prst="rect">
            <a:avLst/>
          </a:prstGeom>
        </p:spPr>
      </p:pic>
      <p:sp>
        <p:nvSpPr>
          <p:cNvPr id="3" name="Rubrik 2">
            <a:extLst>
              <a:ext uri="{FF2B5EF4-FFF2-40B4-BE49-F238E27FC236}">
                <a16:creationId xmlns:a16="http://schemas.microsoft.com/office/drawing/2014/main" id="{AAABD368-7BB7-1D32-E2DE-5C6E19F6770C}"/>
              </a:ext>
            </a:extLst>
          </p:cNvPr>
          <p:cNvSpPr txBox="1">
            <a:spLocks noGrp="1"/>
          </p:cNvSpPr>
          <p:nvPr>
            <p:ph type="title" idx="4294967295"/>
          </p:nvPr>
        </p:nvSpPr>
        <p:spPr>
          <a:xfrm>
            <a:off x="889373" y="1869498"/>
            <a:ext cx="9853283" cy="26552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marL="0" marR="0" lvl="0" indent="0" algn="l" defTabSz="914400" rtl="0" eaLnBrk="1" fontAlgn="auto" latinLnBrk="0" hangingPunct="1">
              <a:lnSpc>
                <a:spcPts val="7000"/>
              </a:lnSpc>
              <a:spcBef>
                <a:spcPct val="0"/>
              </a:spcBef>
              <a:spcAft>
                <a:spcPts val="0"/>
              </a:spcAft>
              <a:buClrTx/>
              <a:buSzTx/>
              <a:buFontTx/>
              <a:buNone/>
              <a:tabLst/>
              <a:defRPr/>
            </a:pPr>
            <a:r>
              <a:rPr kumimoji="0" lang="sv-SE" sz="6600" b="1" i="0" u="none" strike="noStrike" kern="1200" cap="none" spc="0" normalizeH="0" baseline="0" noProof="0">
                <a:ln>
                  <a:noFill/>
                </a:ln>
                <a:solidFill>
                  <a:schemeClr val="bg1"/>
                </a:solidFill>
                <a:effectLst/>
                <a:uLnTx/>
                <a:uFillTx/>
                <a:latin typeface="Corbel" panose="020B0503020204020204" pitchFamily="34" charset="0"/>
                <a:ea typeface="+mj-ea"/>
                <a:cs typeface="+mj-cs"/>
              </a:rPr>
              <a:t>Skapa goda förutsättningar för inköp</a:t>
            </a:r>
          </a:p>
          <a:p>
            <a:pPr marL="0" marR="0" lvl="0" indent="0" algn="l" defTabSz="914400" rtl="0" eaLnBrk="1" fontAlgn="auto" latinLnBrk="0" hangingPunct="1">
              <a:lnSpc>
                <a:spcPct val="150000"/>
              </a:lnSpc>
              <a:spcBef>
                <a:spcPct val="0"/>
              </a:spcBef>
              <a:spcAft>
                <a:spcPts val="0"/>
              </a:spcAft>
              <a:buClrTx/>
              <a:buSzTx/>
              <a:buFontTx/>
              <a:buNone/>
              <a:tabLst/>
              <a:defRPr/>
            </a:pPr>
            <a:r>
              <a:rPr lang="sv-SE" sz="3600"/>
              <a:t>Målgrupp: Beställare med inköpsbehov</a:t>
            </a:r>
            <a:endParaRPr kumimoji="0" lang="sv-SE" sz="3600" b="1"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p:txBody>
      </p:sp>
      <p:sp>
        <p:nvSpPr>
          <p:cNvPr id="2" name="Rubrik 2">
            <a:extLst>
              <a:ext uri="{FF2B5EF4-FFF2-40B4-BE49-F238E27FC236}">
                <a16:creationId xmlns:a16="http://schemas.microsoft.com/office/drawing/2014/main" id="{68F8725E-674A-016E-9658-8A0F30438BC4}"/>
              </a:ext>
            </a:extLst>
          </p:cNvPr>
          <p:cNvSpPr txBox="1">
            <a:spLocks/>
          </p:cNvSpPr>
          <p:nvPr/>
        </p:nvSpPr>
        <p:spPr>
          <a:xfrm>
            <a:off x="889373" y="5154564"/>
            <a:ext cx="9861550" cy="938106"/>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a:lnSpc>
                <a:spcPct val="100000"/>
              </a:lnSpc>
            </a:pPr>
            <a:r>
              <a:rPr lang="sv-SE" sz="2400" b="0"/>
              <a:t>Datum /  Namn på föredragshållare</a:t>
            </a:r>
          </a:p>
          <a:p>
            <a:pPr>
              <a:lnSpc>
                <a:spcPct val="100000"/>
              </a:lnSpc>
            </a:pPr>
            <a:r>
              <a:rPr lang="sv-SE" sz="2400" b="0"/>
              <a:t>Material uppdaterat senast: Januari 2023</a:t>
            </a:r>
          </a:p>
        </p:txBody>
      </p:sp>
      <p:sp>
        <p:nvSpPr>
          <p:cNvPr id="6" name="Platshållare för sidfot 5">
            <a:extLst>
              <a:ext uri="{FF2B5EF4-FFF2-40B4-BE49-F238E27FC236}">
                <a16:creationId xmlns:a16="http://schemas.microsoft.com/office/drawing/2014/main" id="{BB01D75C-8701-819D-6360-232C86DB4529}"/>
              </a:ext>
            </a:extLst>
          </p:cNvPr>
          <p:cNvSpPr>
            <a:spLocks noGrp="1"/>
          </p:cNvSpPr>
          <p:nvPr>
            <p:ph type="ftr" sz="quarter" idx="11"/>
          </p:nvPr>
        </p:nvSpPr>
        <p:spPr/>
        <p:txBody>
          <a:bodyPr/>
          <a:lstStyle/>
          <a:p>
            <a:r>
              <a:rPr lang="sv-SE"/>
              <a:t>Beställare med inköpsbehov</a:t>
            </a:r>
          </a:p>
        </p:txBody>
      </p:sp>
      <p:sp>
        <p:nvSpPr>
          <p:cNvPr id="4" name="object 4">
            <a:extLst>
              <a:ext uri="{FF2B5EF4-FFF2-40B4-BE49-F238E27FC236}">
                <a16:creationId xmlns:a16="http://schemas.microsoft.com/office/drawing/2014/main" id="{54518F1F-9E2E-84F6-EA14-D52697CA4C51}"/>
              </a:ext>
              <a:ext uri="{C183D7F6-B498-43B3-948B-1728B52AA6E4}">
                <adec:decorative xmlns:adec="http://schemas.microsoft.com/office/drawing/2017/decorative" val="1"/>
              </a:ext>
            </a:extLst>
          </p:cNvPr>
          <p:cNvSpPr/>
          <p:nvPr/>
        </p:nvSpPr>
        <p:spPr>
          <a:xfrm>
            <a:off x="4372446" y="6"/>
            <a:ext cx="7819553" cy="6857994"/>
          </a:xfrm>
          <a:custGeom>
            <a:avLst/>
            <a:gdLst/>
            <a:ahLst/>
            <a:cxnLst/>
            <a:rect l="l" t="t" r="r" b="b"/>
            <a:pathLst>
              <a:path w="12894310" h="11308715">
                <a:moveTo>
                  <a:pt x="8146466" y="4590554"/>
                </a:moveTo>
                <a:lnTo>
                  <a:pt x="7451865" y="651256"/>
                </a:lnTo>
                <a:lnTo>
                  <a:pt x="6323851" y="0"/>
                </a:lnTo>
                <a:lnTo>
                  <a:pt x="0" y="0"/>
                </a:lnTo>
                <a:lnTo>
                  <a:pt x="672439" y="3813695"/>
                </a:lnTo>
                <a:lnTo>
                  <a:pt x="4387634" y="5958662"/>
                </a:lnTo>
                <a:lnTo>
                  <a:pt x="8146466" y="4590554"/>
                </a:lnTo>
                <a:close/>
              </a:path>
              <a:path w="12894310" h="11308715">
                <a:moveTo>
                  <a:pt x="10516108" y="11101057"/>
                </a:moveTo>
                <a:lnTo>
                  <a:pt x="7451865" y="8529866"/>
                </a:lnTo>
                <a:lnTo>
                  <a:pt x="4387634" y="11101057"/>
                </a:lnTo>
                <a:lnTo>
                  <a:pt x="4387634" y="11308550"/>
                </a:lnTo>
                <a:lnTo>
                  <a:pt x="10516108" y="11308550"/>
                </a:lnTo>
                <a:lnTo>
                  <a:pt x="10516108" y="11101057"/>
                </a:lnTo>
                <a:close/>
              </a:path>
              <a:path w="12894310" h="11308715">
                <a:moveTo>
                  <a:pt x="12893904" y="2821305"/>
                </a:moveTo>
                <a:lnTo>
                  <a:pt x="11861660" y="2445601"/>
                </a:lnTo>
                <a:lnTo>
                  <a:pt x="8146466" y="4590554"/>
                </a:lnTo>
                <a:lnTo>
                  <a:pt x="7451865" y="8529866"/>
                </a:lnTo>
                <a:lnTo>
                  <a:pt x="11210696" y="9897974"/>
                </a:lnTo>
                <a:lnTo>
                  <a:pt x="12893904" y="8926170"/>
                </a:lnTo>
                <a:lnTo>
                  <a:pt x="12893904" y="2821305"/>
                </a:lnTo>
                <a:close/>
              </a:path>
            </a:pathLst>
          </a:custGeom>
          <a:solidFill>
            <a:srgbClr val="FFFFFF">
              <a:alpha val="9999"/>
            </a:srgbClr>
          </a:solidFill>
        </p:spPr>
        <p:txBody>
          <a:bodyPr wrap="square" lIns="0" tIns="0" rIns="0" bIns="0" rtlCol="0"/>
          <a:lstStyle/>
          <a:p>
            <a:endParaRPr dirty="0"/>
          </a:p>
        </p:txBody>
      </p:sp>
    </p:spTree>
    <p:extLst>
      <p:ext uri="{BB962C8B-B14F-4D97-AF65-F5344CB8AC3E}">
        <p14:creationId xmlns:p14="http://schemas.microsoft.com/office/powerpoint/2010/main" val="2819796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ECCF9E89-E548-E4B3-5C19-7C709A9FA9C4}"/>
              </a:ext>
            </a:extLst>
          </p:cNvPr>
          <p:cNvSpPr>
            <a:spLocks noGrp="1"/>
          </p:cNvSpPr>
          <p:nvPr>
            <p:ph type="title"/>
          </p:nvPr>
        </p:nvSpPr>
        <p:spPr/>
        <p:txBody>
          <a:bodyPr/>
          <a:lstStyle/>
          <a:p>
            <a:r>
              <a:rPr lang="sv-SE">
                <a:latin typeface="Corbel"/>
              </a:rPr>
              <a:t>Principen om likabehandling</a:t>
            </a:r>
            <a:endParaRPr lang="sv-SE"/>
          </a:p>
        </p:txBody>
      </p:sp>
      <p:sp>
        <p:nvSpPr>
          <p:cNvPr id="4" name="Platshållare för text 3">
            <a:extLst>
              <a:ext uri="{FF2B5EF4-FFF2-40B4-BE49-F238E27FC236}">
                <a16:creationId xmlns:a16="http://schemas.microsoft.com/office/drawing/2014/main" id="{DA8A9F9C-58F1-E194-8241-D9E8C36D6051}"/>
              </a:ext>
            </a:extLst>
          </p:cNvPr>
          <p:cNvSpPr>
            <a:spLocks noGrp="1"/>
          </p:cNvSpPr>
          <p:nvPr>
            <p:ph type="body" sz="quarter" idx="12"/>
          </p:nvPr>
        </p:nvSpPr>
        <p:spPr/>
        <p:txBody>
          <a:bodyPr vert="horz" lIns="91440" tIns="45720" rIns="91440" bIns="45720" rtlCol="0" anchor="t">
            <a:noAutofit/>
          </a:bodyPr>
          <a:lstStyle/>
          <a:p>
            <a:r>
              <a:rPr lang="sv-SE">
                <a:latin typeface="Corbel"/>
              </a:rPr>
              <a:t>Leverantörer behandlas lika i lika situationer.</a:t>
            </a:r>
          </a:p>
          <a:p>
            <a:r>
              <a:rPr lang="sv-SE">
                <a:latin typeface="Corbel"/>
              </a:rPr>
              <a:t>Leverantörer ska delges samma information samtidigt.</a:t>
            </a:r>
          </a:p>
          <a:p>
            <a:r>
              <a:rPr lang="sv-SE">
                <a:latin typeface="Corbel"/>
              </a:rPr>
              <a:t>Undantag från huvudregeln.</a:t>
            </a:r>
          </a:p>
        </p:txBody>
      </p:sp>
      <p:pic>
        <p:nvPicPr>
          <p:cNvPr id="9" name="Bildobjekt 8" descr="Symbol - likamedtecken">
            <a:extLst>
              <a:ext uri="{FF2B5EF4-FFF2-40B4-BE49-F238E27FC236}">
                <a16:creationId xmlns:a16="http://schemas.microsoft.com/office/drawing/2014/main" id="{D6B07F76-4B4E-E96A-D5A2-11CEE57883E8}"/>
              </a:ext>
            </a:extLst>
          </p:cNvPr>
          <p:cNvPicPr>
            <a:picLocks noChangeAspect="1"/>
          </p:cNvPicPr>
          <p:nvPr/>
        </p:nvPicPr>
        <p:blipFill>
          <a:blip r:embed="rId3"/>
          <a:stretch>
            <a:fillRect/>
          </a:stretch>
        </p:blipFill>
        <p:spPr>
          <a:xfrm>
            <a:off x="7220192" y="1307408"/>
            <a:ext cx="4249280" cy="4243184"/>
          </a:xfrm>
          <a:prstGeom prst="rect">
            <a:avLst/>
          </a:prstGeom>
        </p:spPr>
      </p:pic>
      <p:sp>
        <p:nvSpPr>
          <p:cNvPr id="3" name="Platshållare för sidfot 2">
            <a:extLst>
              <a:ext uri="{FF2B5EF4-FFF2-40B4-BE49-F238E27FC236}">
                <a16:creationId xmlns:a16="http://schemas.microsoft.com/office/drawing/2014/main" id="{4E9EAAC9-FF34-450A-031A-9FEF06258717}"/>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3145141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3CCBE69-6D78-5C76-385F-F421B134FBEB}"/>
              </a:ext>
            </a:extLst>
          </p:cNvPr>
          <p:cNvSpPr>
            <a:spLocks noGrp="1"/>
          </p:cNvSpPr>
          <p:nvPr>
            <p:ph type="title"/>
          </p:nvPr>
        </p:nvSpPr>
        <p:spPr/>
        <p:txBody>
          <a:bodyPr/>
          <a:lstStyle/>
          <a:p>
            <a:r>
              <a:rPr lang="sv-SE"/>
              <a:t>Principen om icke-diskriminering</a:t>
            </a:r>
          </a:p>
        </p:txBody>
      </p:sp>
      <p:sp>
        <p:nvSpPr>
          <p:cNvPr id="4" name="Platshållare för text 3">
            <a:extLst>
              <a:ext uri="{FF2B5EF4-FFF2-40B4-BE49-F238E27FC236}">
                <a16:creationId xmlns:a16="http://schemas.microsoft.com/office/drawing/2014/main" id="{F2F756D1-453A-C14B-5897-F5E420E4C278}"/>
              </a:ext>
            </a:extLst>
          </p:cNvPr>
          <p:cNvSpPr>
            <a:spLocks noGrp="1"/>
          </p:cNvSpPr>
          <p:nvPr>
            <p:ph type="body" sz="quarter" idx="12"/>
          </p:nvPr>
        </p:nvSpPr>
        <p:spPr/>
        <p:txBody>
          <a:bodyPr/>
          <a:lstStyle/>
          <a:p>
            <a:r>
              <a:rPr lang="sv-SE"/>
              <a:t>Förbud att diskriminera leverantörer på grund av deras nationalitet.</a:t>
            </a:r>
          </a:p>
          <a:p>
            <a:r>
              <a:rPr lang="sv-SE"/>
              <a:t>Inte ställa krav som bara svenska företag kan uppfylla.</a:t>
            </a:r>
          </a:p>
          <a:p>
            <a:r>
              <a:rPr lang="sv-SE"/>
              <a:t>Lokala leverantörer får inte ges företräde.</a:t>
            </a:r>
          </a:p>
          <a:p>
            <a:endParaRPr lang="sv-SE"/>
          </a:p>
        </p:txBody>
      </p:sp>
      <p:pic>
        <p:nvPicPr>
          <p:cNvPr id="11" name="Bildobjekt 10" descr="Ikon på människor">
            <a:extLst>
              <a:ext uri="{FF2B5EF4-FFF2-40B4-BE49-F238E27FC236}">
                <a16:creationId xmlns:a16="http://schemas.microsoft.com/office/drawing/2014/main" id="{24BB7E14-6ABE-3786-6E0F-B4629E38E038}"/>
              </a:ext>
            </a:extLst>
          </p:cNvPr>
          <p:cNvPicPr>
            <a:picLocks noChangeAspect="1"/>
          </p:cNvPicPr>
          <p:nvPr/>
        </p:nvPicPr>
        <p:blipFill>
          <a:blip r:embed="rId3"/>
          <a:stretch>
            <a:fillRect/>
          </a:stretch>
        </p:blipFill>
        <p:spPr>
          <a:xfrm>
            <a:off x="6967106" y="1031326"/>
            <a:ext cx="4788501" cy="4796549"/>
          </a:xfrm>
          <a:prstGeom prst="rect">
            <a:avLst/>
          </a:prstGeom>
        </p:spPr>
      </p:pic>
      <p:sp>
        <p:nvSpPr>
          <p:cNvPr id="3" name="Platshållare för sidfot 2">
            <a:extLst>
              <a:ext uri="{FF2B5EF4-FFF2-40B4-BE49-F238E27FC236}">
                <a16:creationId xmlns:a16="http://schemas.microsoft.com/office/drawing/2014/main" id="{FDC4E593-1079-669F-36FC-AE0CCE7EF362}"/>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3424939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87A38F8-31DB-6BEC-C15C-8B3B03822CB7}"/>
              </a:ext>
            </a:extLst>
          </p:cNvPr>
          <p:cNvSpPr>
            <a:spLocks noGrp="1"/>
          </p:cNvSpPr>
          <p:nvPr>
            <p:ph type="ctrTitle"/>
          </p:nvPr>
        </p:nvSpPr>
        <p:spPr>
          <a:xfrm>
            <a:off x="1049438" y="478307"/>
            <a:ext cx="10093124" cy="5264413"/>
          </a:xfrm>
        </p:spPr>
        <p:txBody>
          <a:bodyPr/>
          <a:lstStyle/>
          <a:p>
            <a:r>
              <a:rPr lang="sv-SE">
                <a:latin typeface="Corbel"/>
              </a:rPr>
              <a:t>2. </a:t>
            </a:r>
            <a:br>
              <a:rPr lang="sv-SE"/>
            </a:br>
            <a:r>
              <a:rPr lang="sv-SE">
                <a:latin typeface="Corbel"/>
              </a:rPr>
              <a:t>Inköpsprocessen</a:t>
            </a:r>
            <a:endParaRPr lang="sv-SE"/>
          </a:p>
        </p:txBody>
      </p:sp>
      <p:sp>
        <p:nvSpPr>
          <p:cNvPr id="2" name="Platshållare för sidfot 1">
            <a:extLst>
              <a:ext uri="{FF2B5EF4-FFF2-40B4-BE49-F238E27FC236}">
                <a16:creationId xmlns:a16="http://schemas.microsoft.com/office/drawing/2014/main" id="{43C9BA26-E13C-583C-2AA7-58ABF067E83C}"/>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274490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769BA2A-111D-0101-1F10-B88F3EBC8A15}"/>
              </a:ext>
            </a:extLst>
          </p:cNvPr>
          <p:cNvSpPr>
            <a:spLocks noGrp="1"/>
          </p:cNvSpPr>
          <p:nvPr>
            <p:ph type="title"/>
          </p:nvPr>
        </p:nvSpPr>
        <p:spPr/>
        <p:txBody>
          <a:bodyPr/>
          <a:lstStyle/>
          <a:p>
            <a:r>
              <a:rPr lang="sv-SE"/>
              <a:t>Inköpsprocessen </a:t>
            </a:r>
            <a:br>
              <a:rPr lang="sv-SE"/>
            </a:br>
            <a:r>
              <a:rPr lang="sv-SE"/>
              <a:t>Steg för steg </a:t>
            </a:r>
          </a:p>
        </p:txBody>
      </p:sp>
      <p:sp>
        <p:nvSpPr>
          <p:cNvPr id="2" name="Platshållare för sidfot 1">
            <a:extLst>
              <a:ext uri="{FF2B5EF4-FFF2-40B4-BE49-F238E27FC236}">
                <a16:creationId xmlns:a16="http://schemas.microsoft.com/office/drawing/2014/main" id="{23C6AEF5-7178-69A8-7339-52D7E0F3BA28}"/>
              </a:ext>
            </a:extLst>
          </p:cNvPr>
          <p:cNvSpPr>
            <a:spLocks noGrp="1"/>
          </p:cNvSpPr>
          <p:nvPr>
            <p:ph type="ftr" sz="quarter" idx="4294967295"/>
          </p:nvPr>
        </p:nvSpPr>
        <p:spPr>
          <a:xfrm>
            <a:off x="8077200" y="6291263"/>
            <a:ext cx="4114800" cy="365125"/>
          </a:xfrm>
        </p:spPr>
        <p:txBody>
          <a:bodyPr/>
          <a:lstStyle/>
          <a:p>
            <a:r>
              <a:rPr lang="sv-SE"/>
              <a:t>Beställare med inköpsbehov</a:t>
            </a:r>
          </a:p>
        </p:txBody>
      </p:sp>
      <p:pic>
        <p:nvPicPr>
          <p:cNvPr id="7" name="Platshållare för innehåll 5" descr="Upphandlingsmyndighetens inköpsmodell">
            <a:extLst>
              <a:ext uri="{FF2B5EF4-FFF2-40B4-BE49-F238E27FC236}">
                <a16:creationId xmlns:a16="http://schemas.microsoft.com/office/drawing/2014/main" id="{09049F8D-49BF-B862-3D08-0DD9592BE445}"/>
              </a:ext>
            </a:extLst>
          </p:cNvPr>
          <p:cNvPicPr>
            <a:picLocks noGrp="1" noChangeAspect="1"/>
          </p:cNvPicPr>
          <p:nvPr>
            <p:ph idx="1"/>
          </p:nvPr>
        </p:nvPicPr>
        <p:blipFill>
          <a:blip r:embed="rId3"/>
          <a:stretch>
            <a:fillRect/>
          </a:stretch>
        </p:blipFill>
        <p:spPr>
          <a:xfrm>
            <a:off x="0" y="0"/>
            <a:ext cx="12192000" cy="6858000"/>
          </a:xfrm>
          <a:prstGeom prst="rect">
            <a:avLst/>
          </a:prstGeom>
        </p:spPr>
      </p:pic>
      <p:sp>
        <p:nvSpPr>
          <p:cNvPr id="4" name="Platshållare för sidfot 1">
            <a:extLst>
              <a:ext uri="{FF2B5EF4-FFF2-40B4-BE49-F238E27FC236}">
                <a16:creationId xmlns:a16="http://schemas.microsoft.com/office/drawing/2014/main" id="{E5B7AC27-79C5-DD64-7667-2C4476D358AB}"/>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1274410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5987BC8-C8CC-1AC2-2064-0B60F1FDE9E4}"/>
              </a:ext>
            </a:extLst>
          </p:cNvPr>
          <p:cNvSpPr>
            <a:spLocks noGrp="1"/>
          </p:cNvSpPr>
          <p:nvPr>
            <p:ph type="title"/>
          </p:nvPr>
        </p:nvSpPr>
        <p:spPr/>
        <p:txBody>
          <a:bodyPr/>
          <a:lstStyle/>
          <a:p>
            <a:r>
              <a:rPr lang="sv-SE">
                <a:latin typeface="Corbel"/>
              </a:rPr>
              <a:t>Zon 1 – Förbereda</a:t>
            </a:r>
            <a:endParaRPr lang="sv-SE"/>
          </a:p>
        </p:txBody>
      </p:sp>
      <p:sp>
        <p:nvSpPr>
          <p:cNvPr id="4" name="Platshållare för text 3">
            <a:extLst>
              <a:ext uri="{FF2B5EF4-FFF2-40B4-BE49-F238E27FC236}">
                <a16:creationId xmlns:a16="http://schemas.microsoft.com/office/drawing/2014/main" id="{77C97EAF-B2A8-0181-71B5-CD43A5C77269}"/>
              </a:ext>
            </a:extLst>
          </p:cNvPr>
          <p:cNvSpPr>
            <a:spLocks noGrp="1"/>
          </p:cNvSpPr>
          <p:nvPr>
            <p:ph type="body" sz="quarter" idx="12"/>
          </p:nvPr>
        </p:nvSpPr>
        <p:spPr/>
        <p:txBody>
          <a:bodyPr vert="horz" lIns="91440" tIns="45720" rIns="91440" bIns="45720" rtlCol="0" anchor="t">
            <a:noAutofit/>
          </a:bodyPr>
          <a:lstStyle/>
          <a:p>
            <a:r>
              <a:rPr lang="sv-SE">
                <a:latin typeface="Corbel"/>
              </a:rPr>
              <a:t>Identifiera, analysera &amp; beskriv behoven som ligger till grund för den enskilda upphandlingen.</a:t>
            </a:r>
          </a:p>
        </p:txBody>
      </p:sp>
      <p:pic>
        <p:nvPicPr>
          <p:cNvPr id="12" name="Platshållare för bild 11" descr="Upphandlingsmyndighetens inköpsprocess - zon 1 förbereda">
            <a:extLst>
              <a:ext uri="{FF2B5EF4-FFF2-40B4-BE49-F238E27FC236}">
                <a16:creationId xmlns:a16="http://schemas.microsoft.com/office/drawing/2014/main" id="{6F96CB3D-1AB4-D1FF-A6CF-B92873C49C56}"/>
              </a:ext>
            </a:extLst>
          </p:cNvPr>
          <p:cNvPicPr>
            <a:picLocks noGrp="1" noChangeAspect="1"/>
          </p:cNvPicPr>
          <p:nvPr>
            <p:ph type="pic" idx="1"/>
          </p:nvPr>
        </p:nvPicPr>
        <p:blipFill>
          <a:blip r:embed="rId3"/>
          <a:srcRect l="2240" r="2240"/>
          <a:stretch>
            <a:fillRect/>
          </a:stretch>
        </p:blipFill>
        <p:spPr>
          <a:prstGeom prst="rect">
            <a:avLst/>
          </a:prstGeom>
        </p:spPr>
      </p:pic>
      <p:sp>
        <p:nvSpPr>
          <p:cNvPr id="2" name="Platshållare för sidfot 1">
            <a:extLst>
              <a:ext uri="{FF2B5EF4-FFF2-40B4-BE49-F238E27FC236}">
                <a16:creationId xmlns:a16="http://schemas.microsoft.com/office/drawing/2014/main" id="{211DE4A6-B0A9-BA53-FC9A-CDBD99D9A31D}"/>
              </a:ext>
            </a:extLst>
          </p:cNvPr>
          <p:cNvSpPr>
            <a:spLocks noGrp="1"/>
          </p:cNvSpPr>
          <p:nvPr>
            <p:ph type="ftr" sz="quarter" idx="11"/>
          </p:nvPr>
        </p:nvSpPr>
        <p:spPr/>
        <p:txBody>
          <a:bodyPr/>
          <a:lstStyle/>
          <a:p>
            <a:r>
              <a:rPr lang="sv-SE"/>
              <a:t>Beställare med inköpsbehov</a:t>
            </a:r>
          </a:p>
        </p:txBody>
      </p:sp>
      <p:sp>
        <p:nvSpPr>
          <p:cNvPr id="3" name="Platshållare för sidfot 1">
            <a:extLst>
              <a:ext uri="{FF2B5EF4-FFF2-40B4-BE49-F238E27FC236}">
                <a16:creationId xmlns:a16="http://schemas.microsoft.com/office/drawing/2014/main" id="{C33A5383-A80F-E38A-2177-0171BD7C14D7}"/>
              </a:ext>
            </a:extLst>
          </p:cNvPr>
          <p:cNvSpPr txBox="1">
            <a:spLocks/>
          </p:cNvSpPr>
          <p:nvPr/>
        </p:nvSpPr>
        <p:spPr>
          <a:xfrm>
            <a:off x="7866000" y="6292800"/>
            <a:ext cx="4114800" cy="365125"/>
          </a:xfrm>
          <a:prstGeom prst="rect">
            <a:avLst/>
          </a:prstGeom>
        </p:spPr>
        <p:txBody>
          <a:bodyPr vert="horz" lIns="91440" tIns="45720" rIns="91440" bIns="45720" rtlCol="0" anchor="ctr"/>
          <a:lstStyle>
            <a:defPPr>
              <a:defRPr lang="sv-SE"/>
            </a:defPPr>
            <a:lvl1pPr marL="0" algn="r" defTabSz="914400" rtl="0" eaLnBrk="1" latinLnBrk="0" hangingPunct="1">
              <a:defRPr sz="1400" kern="1200">
                <a:solidFill>
                  <a:schemeClr val="bg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solidFill>
                  <a:schemeClr val="tx2"/>
                </a:solidFill>
              </a:rPr>
              <a:t>Beställare med inköpsbehov</a:t>
            </a:r>
          </a:p>
        </p:txBody>
      </p:sp>
    </p:spTree>
    <p:extLst>
      <p:ext uri="{BB962C8B-B14F-4D97-AF65-F5344CB8AC3E}">
        <p14:creationId xmlns:p14="http://schemas.microsoft.com/office/powerpoint/2010/main" val="2127188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9C58A87-1744-5D44-0951-2733396F73D9}"/>
              </a:ext>
            </a:extLst>
          </p:cNvPr>
          <p:cNvSpPr>
            <a:spLocks noGrp="1"/>
          </p:cNvSpPr>
          <p:nvPr>
            <p:ph type="title"/>
          </p:nvPr>
        </p:nvSpPr>
        <p:spPr/>
        <p:txBody>
          <a:bodyPr/>
          <a:lstStyle/>
          <a:p>
            <a:r>
              <a:rPr lang="sv-SE">
                <a:latin typeface="Corbel"/>
              </a:rPr>
              <a:t>Beskriv behoven genom tidig dialog</a:t>
            </a:r>
          </a:p>
        </p:txBody>
      </p:sp>
      <p:sp>
        <p:nvSpPr>
          <p:cNvPr id="4" name="Platshållare för text 3">
            <a:extLst>
              <a:ext uri="{FF2B5EF4-FFF2-40B4-BE49-F238E27FC236}">
                <a16:creationId xmlns:a16="http://schemas.microsoft.com/office/drawing/2014/main" id="{1CB7F303-386B-5EB8-63DB-C6329544EA43}"/>
              </a:ext>
            </a:extLst>
          </p:cNvPr>
          <p:cNvSpPr>
            <a:spLocks noGrp="1"/>
          </p:cNvSpPr>
          <p:nvPr>
            <p:ph type="body" sz="quarter" idx="12"/>
          </p:nvPr>
        </p:nvSpPr>
        <p:spPr/>
        <p:txBody>
          <a:bodyPr vert="horz" lIns="91440" tIns="45720" rIns="91440" bIns="45720" rtlCol="0" anchor="t">
            <a:noAutofit/>
          </a:bodyPr>
          <a:lstStyle/>
          <a:p>
            <a:r>
              <a:rPr lang="sv-SE">
                <a:latin typeface="Corbel"/>
              </a:rPr>
              <a:t>Beställaren får möjligheten att presentera sina behov. </a:t>
            </a:r>
          </a:p>
          <a:p>
            <a:r>
              <a:rPr lang="sv-SE">
                <a:latin typeface="Corbel"/>
              </a:rPr>
              <a:t>Vanliga myter om dialog i samband med inköp och upphandling. </a:t>
            </a:r>
          </a:p>
          <a:p>
            <a:pPr marL="0" indent="0">
              <a:spcBef>
                <a:spcPts val="1200"/>
              </a:spcBef>
              <a:buNone/>
            </a:pPr>
            <a:r>
              <a:rPr lang="sv-SE">
                <a:latin typeface="Corbel"/>
              </a:rPr>
              <a:t>Mer info: </a:t>
            </a:r>
            <a:r>
              <a:rPr lang="sv-SE">
                <a:latin typeface="Corbel"/>
                <a:hlinkClick r:id="rId3">
                  <a:extLst>
                    <a:ext uri="{A12FA001-AC4F-418D-AE19-62706E023703}">
                      <ahyp:hlinkClr xmlns:ahyp="http://schemas.microsoft.com/office/drawing/2018/hyperlinkcolor" val="tx"/>
                    </a:ext>
                  </a:extLst>
                </a:hlinkClick>
              </a:rPr>
              <a:t>Myter om tidig dialog</a:t>
            </a:r>
            <a:endParaRPr lang="sv-SE">
              <a:latin typeface="Corbel"/>
            </a:endParaRPr>
          </a:p>
        </p:txBody>
      </p:sp>
      <p:pic>
        <p:nvPicPr>
          <p:cNvPr id="9" name="Platshållare för bild 8">
            <a:extLst>
              <a:ext uri="{FF2B5EF4-FFF2-40B4-BE49-F238E27FC236}">
                <a16:creationId xmlns:a16="http://schemas.microsoft.com/office/drawing/2014/main" id="{538A5C9D-B27C-9338-1969-781C6A6732D7}"/>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l="21698" r="21698"/>
          <a:stretch>
            <a:fillRect/>
          </a:stretch>
        </p:blipFill>
        <p:spPr/>
      </p:pic>
      <p:sp>
        <p:nvSpPr>
          <p:cNvPr id="2" name="Platshållare för sidfot 1">
            <a:extLst>
              <a:ext uri="{FF2B5EF4-FFF2-40B4-BE49-F238E27FC236}">
                <a16:creationId xmlns:a16="http://schemas.microsoft.com/office/drawing/2014/main" id="{86E30BF7-D262-4600-8903-CC5B759A9E93}"/>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3645256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5214548-3238-53AC-FF15-4A3640CA3D10}"/>
              </a:ext>
            </a:extLst>
          </p:cNvPr>
          <p:cNvSpPr>
            <a:spLocks noGrp="1"/>
          </p:cNvSpPr>
          <p:nvPr>
            <p:ph type="title"/>
          </p:nvPr>
        </p:nvSpPr>
        <p:spPr/>
        <p:txBody>
          <a:bodyPr/>
          <a:lstStyle/>
          <a:p>
            <a:r>
              <a:rPr lang="sv-SE">
                <a:latin typeface="Corbel"/>
              </a:rPr>
              <a:t>Formulera och ställ krav på upphandlingsföremålet</a:t>
            </a:r>
            <a:endParaRPr lang="sv-SE"/>
          </a:p>
        </p:txBody>
      </p:sp>
      <p:sp>
        <p:nvSpPr>
          <p:cNvPr id="3" name="Platshållare för text 2">
            <a:extLst>
              <a:ext uri="{FF2B5EF4-FFF2-40B4-BE49-F238E27FC236}">
                <a16:creationId xmlns:a16="http://schemas.microsoft.com/office/drawing/2014/main" id="{388EFFAC-30F2-51B7-8AD6-472ED30BBFB0}"/>
              </a:ext>
            </a:extLst>
          </p:cNvPr>
          <p:cNvSpPr>
            <a:spLocks noGrp="1"/>
          </p:cNvSpPr>
          <p:nvPr>
            <p:ph type="body" sz="half" idx="2"/>
          </p:nvPr>
        </p:nvSpPr>
        <p:spPr/>
        <p:txBody>
          <a:bodyPr vert="horz" lIns="91440" tIns="45720" rIns="91440" bIns="45720" rtlCol="0" anchor="t">
            <a:normAutofit/>
          </a:bodyPr>
          <a:lstStyle/>
          <a:p>
            <a:r>
              <a:rPr lang="sv-SE">
                <a:latin typeface="Corbel"/>
              </a:rPr>
              <a:t>Hur kraven ska formuleras beror på vad som ska upphandlas och vad syftet med upphandlingen är. </a:t>
            </a:r>
            <a:endParaRPr lang="sv-SE"/>
          </a:p>
        </p:txBody>
      </p:sp>
      <p:sp>
        <p:nvSpPr>
          <p:cNvPr id="2" name="Platshållare för sidfot 1">
            <a:extLst>
              <a:ext uri="{FF2B5EF4-FFF2-40B4-BE49-F238E27FC236}">
                <a16:creationId xmlns:a16="http://schemas.microsoft.com/office/drawing/2014/main" id="{23EC881F-D836-689A-7A6A-03EAF1A1059D}"/>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903506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59507EA-1827-AF68-4C14-BA5E0AEA4E20}"/>
              </a:ext>
            </a:extLst>
          </p:cNvPr>
          <p:cNvSpPr>
            <a:spLocks noGrp="1"/>
          </p:cNvSpPr>
          <p:nvPr>
            <p:ph type="title"/>
          </p:nvPr>
        </p:nvSpPr>
        <p:spPr/>
        <p:txBody>
          <a:bodyPr/>
          <a:lstStyle/>
          <a:p>
            <a:r>
              <a:rPr lang="sv-SE">
                <a:latin typeface="Corbel"/>
              </a:rPr>
              <a:t>Zon 2 – Utvärdera anbud </a:t>
            </a:r>
            <a:endParaRPr lang="sv-SE"/>
          </a:p>
        </p:txBody>
      </p:sp>
      <p:sp>
        <p:nvSpPr>
          <p:cNvPr id="4" name="Platshållare för text 3">
            <a:extLst>
              <a:ext uri="{FF2B5EF4-FFF2-40B4-BE49-F238E27FC236}">
                <a16:creationId xmlns:a16="http://schemas.microsoft.com/office/drawing/2014/main" id="{BEFDA793-02A3-82DF-3893-0447D2B364E8}"/>
              </a:ext>
            </a:extLst>
          </p:cNvPr>
          <p:cNvSpPr>
            <a:spLocks noGrp="1"/>
          </p:cNvSpPr>
          <p:nvPr>
            <p:ph type="body" sz="quarter" idx="12"/>
          </p:nvPr>
        </p:nvSpPr>
        <p:spPr/>
        <p:txBody>
          <a:bodyPr vert="horz" lIns="91440" tIns="45720" rIns="91440" bIns="45720" rtlCol="0" anchor="t">
            <a:noAutofit/>
          </a:bodyPr>
          <a:lstStyle/>
          <a:p>
            <a:pPr marL="0" indent="0">
              <a:buNone/>
            </a:pPr>
            <a:r>
              <a:rPr lang="sv-SE"/>
              <a:t>Beställarens uppgift är att pröva och utvärdera:  </a:t>
            </a:r>
          </a:p>
          <a:p>
            <a:pPr lvl="1"/>
            <a:r>
              <a:rPr lang="sv-SE"/>
              <a:t>Formulerade krav </a:t>
            </a:r>
          </a:p>
          <a:p>
            <a:pPr lvl="1"/>
            <a:r>
              <a:rPr lang="sv-SE"/>
              <a:t>Tilldelningskriterier </a:t>
            </a:r>
          </a:p>
          <a:p>
            <a:pPr lvl="1"/>
            <a:endParaRPr lang="sv-SE"/>
          </a:p>
        </p:txBody>
      </p:sp>
      <p:pic>
        <p:nvPicPr>
          <p:cNvPr id="8" name="Platshållare för bild 7" descr="Upphandlingsmyndighetens inköpsprocess - zon 2 upphandla">
            <a:extLst>
              <a:ext uri="{FF2B5EF4-FFF2-40B4-BE49-F238E27FC236}">
                <a16:creationId xmlns:a16="http://schemas.microsoft.com/office/drawing/2014/main" id="{2683AE58-4969-2D05-1F56-8FC40F1995CA}"/>
              </a:ext>
            </a:extLst>
          </p:cNvPr>
          <p:cNvPicPr>
            <a:picLocks noGrp="1" noChangeAspect="1"/>
          </p:cNvPicPr>
          <p:nvPr>
            <p:ph type="pic" idx="1"/>
          </p:nvPr>
        </p:nvPicPr>
        <p:blipFill>
          <a:blip r:embed="rId3"/>
          <a:srcRect l="2240" r="2240"/>
          <a:stretch>
            <a:fillRect/>
          </a:stretch>
        </p:blipFill>
        <p:spPr>
          <a:prstGeom prst="rect">
            <a:avLst/>
          </a:prstGeom>
        </p:spPr>
      </p:pic>
      <p:sp>
        <p:nvSpPr>
          <p:cNvPr id="2" name="Platshållare för sidfot 1">
            <a:extLst>
              <a:ext uri="{FF2B5EF4-FFF2-40B4-BE49-F238E27FC236}">
                <a16:creationId xmlns:a16="http://schemas.microsoft.com/office/drawing/2014/main" id="{BC7241A8-6A29-F45E-1B7D-C23AAAB4BDD8}"/>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1966464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4CFD501D-8BF5-21CD-E2B4-D1564F169744}"/>
              </a:ext>
            </a:extLst>
          </p:cNvPr>
          <p:cNvSpPr>
            <a:spLocks noGrp="1"/>
          </p:cNvSpPr>
          <p:nvPr>
            <p:ph type="title"/>
          </p:nvPr>
        </p:nvSpPr>
        <p:spPr/>
        <p:txBody>
          <a:bodyPr/>
          <a:lstStyle/>
          <a:p>
            <a:r>
              <a:rPr lang="sv-SE"/>
              <a:t>Anbudsutvärdering </a:t>
            </a:r>
          </a:p>
        </p:txBody>
      </p:sp>
      <p:sp>
        <p:nvSpPr>
          <p:cNvPr id="3" name="Platshållare för text 2">
            <a:extLst>
              <a:ext uri="{FF2B5EF4-FFF2-40B4-BE49-F238E27FC236}">
                <a16:creationId xmlns:a16="http://schemas.microsoft.com/office/drawing/2014/main" id="{8E4ABC02-4ABE-2727-2AFD-96FC2FB36140}"/>
              </a:ext>
            </a:extLst>
          </p:cNvPr>
          <p:cNvSpPr>
            <a:spLocks noGrp="1"/>
          </p:cNvSpPr>
          <p:nvPr>
            <p:ph type="body" sz="quarter" idx="12"/>
          </p:nvPr>
        </p:nvSpPr>
        <p:spPr/>
        <p:txBody>
          <a:bodyPr/>
          <a:lstStyle/>
          <a:p>
            <a:r>
              <a:rPr lang="sv-SE"/>
              <a:t>En av de viktigaste och mest centrala delarna av en upphandling är anbudsutvärderingen.</a:t>
            </a:r>
          </a:p>
          <a:p>
            <a:r>
              <a:rPr lang="sv-SE"/>
              <a:t>Syftet med utvärderingen är att bedöma anbudens konkurrenskraft och utse det vinnande anbudet.</a:t>
            </a:r>
          </a:p>
          <a:p>
            <a:pPr marL="0" indent="0">
              <a:spcBef>
                <a:spcPts val="1800"/>
              </a:spcBef>
              <a:buNone/>
            </a:pPr>
            <a:r>
              <a:rPr lang="sv-SE"/>
              <a:t>Mer info: </a:t>
            </a:r>
            <a:r>
              <a:rPr lang="sv-SE">
                <a:hlinkClick r:id="rId3"/>
              </a:rPr>
              <a:t>Grund för utvärdering</a:t>
            </a:r>
          </a:p>
        </p:txBody>
      </p:sp>
      <p:sp>
        <p:nvSpPr>
          <p:cNvPr id="2" name="Platshållare för sidfot 1">
            <a:extLst>
              <a:ext uri="{FF2B5EF4-FFF2-40B4-BE49-F238E27FC236}">
                <a16:creationId xmlns:a16="http://schemas.microsoft.com/office/drawing/2014/main" id="{A194860A-F60D-0207-E2D6-E35217D4296C}"/>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972519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127AC12-8A49-B966-F317-DC4394C03D89}"/>
              </a:ext>
            </a:extLst>
          </p:cNvPr>
          <p:cNvSpPr>
            <a:spLocks noGrp="1"/>
          </p:cNvSpPr>
          <p:nvPr>
            <p:ph type="title"/>
          </p:nvPr>
        </p:nvSpPr>
        <p:spPr/>
        <p:txBody>
          <a:bodyPr/>
          <a:lstStyle/>
          <a:p>
            <a:r>
              <a:rPr lang="sv-SE"/>
              <a:t>Zon 3 - Uppföljning av avtal</a:t>
            </a:r>
          </a:p>
        </p:txBody>
      </p:sp>
      <p:sp>
        <p:nvSpPr>
          <p:cNvPr id="4" name="Platshållare för text 3">
            <a:extLst>
              <a:ext uri="{FF2B5EF4-FFF2-40B4-BE49-F238E27FC236}">
                <a16:creationId xmlns:a16="http://schemas.microsoft.com/office/drawing/2014/main" id="{4A163D61-0D93-C4C5-8404-C45F628D3C5E}"/>
              </a:ext>
            </a:extLst>
          </p:cNvPr>
          <p:cNvSpPr>
            <a:spLocks noGrp="1"/>
          </p:cNvSpPr>
          <p:nvPr>
            <p:ph type="body" sz="quarter" idx="12"/>
          </p:nvPr>
        </p:nvSpPr>
        <p:spPr>
          <a:xfrm>
            <a:off x="839788" y="2315530"/>
            <a:ext cx="4787900" cy="3417613"/>
          </a:xfrm>
        </p:spPr>
        <p:txBody>
          <a:bodyPr/>
          <a:lstStyle/>
          <a:p>
            <a:r>
              <a:rPr lang="sv-SE"/>
              <a:t>Avtalsuppföljning.</a:t>
            </a:r>
            <a:endParaRPr lang="en-US"/>
          </a:p>
          <a:p>
            <a:r>
              <a:rPr lang="sv-SE"/>
              <a:t>Kontroll av ställda krav i upphandlingen</a:t>
            </a:r>
            <a:r>
              <a:rPr lang="en-US"/>
              <a:t>​.</a:t>
            </a:r>
          </a:p>
          <a:p>
            <a:r>
              <a:rPr lang="sv-SE"/>
              <a:t>Etablera regelbunden kontakt. </a:t>
            </a:r>
            <a:r>
              <a:rPr lang="en-US"/>
              <a:t>​</a:t>
            </a:r>
          </a:p>
          <a:p>
            <a:r>
              <a:rPr lang="sv-SE"/>
              <a:t>Ger förutsättningar till kommande upphandling.</a:t>
            </a:r>
          </a:p>
        </p:txBody>
      </p:sp>
      <p:pic>
        <p:nvPicPr>
          <p:cNvPr id="9" name="Platshållare för bild 8" descr="Upphandlingsmyndighetens inköpsprocess - zon 3 realisera">
            <a:extLst>
              <a:ext uri="{FF2B5EF4-FFF2-40B4-BE49-F238E27FC236}">
                <a16:creationId xmlns:a16="http://schemas.microsoft.com/office/drawing/2014/main" id="{91140B85-BAF0-1913-87CB-1326F4A2A6AF}"/>
              </a:ext>
            </a:extLst>
          </p:cNvPr>
          <p:cNvPicPr>
            <a:picLocks noGrp="1" noChangeAspect="1"/>
          </p:cNvPicPr>
          <p:nvPr>
            <p:ph type="pic" idx="1"/>
          </p:nvPr>
        </p:nvPicPr>
        <p:blipFill>
          <a:blip r:embed="rId3"/>
          <a:srcRect l="2240" r="2240"/>
          <a:stretch>
            <a:fillRect/>
          </a:stretch>
        </p:blipFill>
        <p:spPr/>
      </p:pic>
      <p:sp>
        <p:nvSpPr>
          <p:cNvPr id="2" name="Platshållare för sidfot 1">
            <a:extLst>
              <a:ext uri="{FF2B5EF4-FFF2-40B4-BE49-F238E27FC236}">
                <a16:creationId xmlns:a16="http://schemas.microsoft.com/office/drawing/2014/main" id="{C1499FA8-9704-FBF5-BDBF-B5CA7927B108}"/>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235469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75000"/>
            <a:alpha val="90000"/>
          </a:schemeClr>
        </a:solidFill>
        <a:effectLst/>
      </p:bgPr>
    </p:bg>
    <p:spTree>
      <p:nvGrpSpPr>
        <p:cNvPr id="1" name=""/>
        <p:cNvGrpSpPr/>
        <p:nvPr/>
      </p:nvGrpSpPr>
      <p:grpSpPr>
        <a:xfrm>
          <a:off x="0" y="0"/>
          <a:ext cx="0" cy="0"/>
          <a:chOff x="0" y="0"/>
          <a:chExt cx="0" cy="0"/>
        </a:xfrm>
      </p:grpSpPr>
      <p:sp>
        <p:nvSpPr>
          <p:cNvPr id="8" name="Rubrik 5">
            <a:extLst>
              <a:ext uri="{FF2B5EF4-FFF2-40B4-BE49-F238E27FC236}">
                <a16:creationId xmlns:a16="http://schemas.microsoft.com/office/drawing/2014/main" id="{A2287B2B-53C1-4332-909F-3CB4DBBC01F1}"/>
              </a:ext>
            </a:extLst>
          </p:cNvPr>
          <p:cNvSpPr>
            <a:spLocks noGrp="1"/>
          </p:cNvSpPr>
          <p:nvPr>
            <p:ph type="title"/>
          </p:nvPr>
        </p:nvSpPr>
        <p:spPr>
          <a:xfrm>
            <a:off x="363600" y="290427"/>
            <a:ext cx="9607551" cy="754602"/>
          </a:xfrm>
        </p:spPr>
        <p:txBody>
          <a:bodyPr vert="horz" lIns="91440" tIns="45720" rIns="91440" bIns="45720" rtlCol="0" anchor="b">
            <a:noAutofit/>
          </a:bodyPr>
          <a:lstStyle/>
          <a:p>
            <a:pPr algn="l"/>
            <a:r>
              <a:rPr lang="sv-SE" sz="3600">
                <a:solidFill>
                  <a:schemeClr val="tx1"/>
                </a:solidFill>
              </a:rPr>
              <a:t>Instruktioner</a:t>
            </a:r>
          </a:p>
        </p:txBody>
      </p:sp>
      <p:sp>
        <p:nvSpPr>
          <p:cNvPr id="2" name="Platshållare för text 1">
            <a:extLst>
              <a:ext uri="{FF2B5EF4-FFF2-40B4-BE49-F238E27FC236}">
                <a16:creationId xmlns:a16="http://schemas.microsoft.com/office/drawing/2014/main" id="{48E0AD87-D7F0-6865-8ACC-3F3E33DDFF9A}"/>
              </a:ext>
            </a:extLst>
          </p:cNvPr>
          <p:cNvSpPr>
            <a:spLocks noGrp="1"/>
          </p:cNvSpPr>
          <p:nvPr>
            <p:ph type="body" idx="1"/>
          </p:nvPr>
        </p:nvSpPr>
        <p:spPr>
          <a:xfrm>
            <a:off x="363600" y="1119716"/>
            <a:ext cx="9607550" cy="4381500"/>
          </a:xfrm>
        </p:spPr>
        <p:txBody>
          <a:bodyPr anchor="t"/>
          <a:lstStyle/>
          <a:p>
            <a:r>
              <a:rPr lang="sv-SE" sz="2800">
                <a:latin typeface="Corbel"/>
              </a:rPr>
              <a:t>Se dessa bilder som förslag på utgångspunkter för att prata kring området upphandling. Blanda dem gärna med dina egna bilder.</a:t>
            </a:r>
          </a:p>
          <a:p>
            <a:r>
              <a:rPr lang="sv-SE" sz="2800">
                <a:latin typeface="Corbel"/>
              </a:rPr>
              <a:t>Du får givetvis prata fritt kring bilderna och gärna göra konkreta kopplingar till din verksamhet. Talmanuset kan du använda som ett underlag för dina egna anteckningar.</a:t>
            </a:r>
          </a:p>
          <a:p>
            <a:r>
              <a:rPr lang="sv-SE" sz="2800">
                <a:latin typeface="Corbel"/>
              </a:rPr>
              <a:t>Ta gärna del av de lärande exemplen som finns längst ner i utbildningsmaterialet som underlag för diskussion i er verksamhet.</a:t>
            </a:r>
          </a:p>
          <a:p>
            <a:r>
              <a:rPr lang="sv-SE" sz="2800">
                <a:latin typeface="Corbel"/>
              </a:rPr>
              <a:t>Utbildningsmaterialet är framtaget av Upphandlingsmyndigheten.</a:t>
            </a:r>
            <a:endParaRPr lang="sv-SE">
              <a:latin typeface="Corbel"/>
            </a:endParaRPr>
          </a:p>
        </p:txBody>
      </p:sp>
      <p:sp>
        <p:nvSpPr>
          <p:cNvPr id="3" name="Platshållare för sidfot 2">
            <a:extLst>
              <a:ext uri="{FF2B5EF4-FFF2-40B4-BE49-F238E27FC236}">
                <a16:creationId xmlns:a16="http://schemas.microsoft.com/office/drawing/2014/main" id="{29A0E2F2-2667-69BF-A380-55231ED6DDB6}"/>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6B2879"/>
                </a:solidFill>
                <a:effectLst/>
                <a:uLnTx/>
                <a:uFillTx/>
                <a:latin typeface="Corbel" panose="020B0503020204020204" pitchFamily="34" charset="0"/>
                <a:ea typeface="+mn-ea"/>
                <a:cs typeface="+mn-cs"/>
              </a:rPr>
              <a:t>Beställare med inköpsbehov</a:t>
            </a:r>
          </a:p>
        </p:txBody>
      </p:sp>
    </p:spTree>
    <p:extLst>
      <p:ext uri="{BB962C8B-B14F-4D97-AF65-F5344CB8AC3E}">
        <p14:creationId xmlns:p14="http://schemas.microsoft.com/office/powerpoint/2010/main" val="3827948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8D70836-41B0-1DD5-E5DC-71DB51A58432}"/>
              </a:ext>
            </a:extLst>
          </p:cNvPr>
          <p:cNvSpPr>
            <a:spLocks noGrp="1"/>
          </p:cNvSpPr>
          <p:nvPr>
            <p:ph type="title"/>
          </p:nvPr>
        </p:nvSpPr>
        <p:spPr>
          <a:xfrm>
            <a:off x="839789" y="696417"/>
            <a:ext cx="4788501" cy="1504721"/>
          </a:xfrm>
        </p:spPr>
        <p:txBody>
          <a:bodyPr/>
          <a:lstStyle/>
          <a:p>
            <a:r>
              <a:rPr lang="sv-SE">
                <a:latin typeface="Corbel"/>
              </a:rPr>
              <a:t>Varför avtals-</a:t>
            </a:r>
            <a:br>
              <a:rPr lang="sv-SE">
                <a:latin typeface="Corbel"/>
              </a:rPr>
            </a:br>
            <a:r>
              <a:rPr lang="sv-SE">
                <a:latin typeface="Corbel"/>
              </a:rPr>
              <a:t>uppföljning?</a:t>
            </a:r>
            <a:endParaRPr lang="sv-SE"/>
          </a:p>
        </p:txBody>
      </p:sp>
      <p:sp>
        <p:nvSpPr>
          <p:cNvPr id="4" name="Platshållare för text 3">
            <a:extLst>
              <a:ext uri="{FF2B5EF4-FFF2-40B4-BE49-F238E27FC236}">
                <a16:creationId xmlns:a16="http://schemas.microsoft.com/office/drawing/2014/main" id="{862D561F-4529-3CB8-8A84-C0134D27087B}"/>
              </a:ext>
            </a:extLst>
          </p:cNvPr>
          <p:cNvSpPr>
            <a:spLocks noGrp="1"/>
          </p:cNvSpPr>
          <p:nvPr>
            <p:ph type="body" sz="quarter" idx="12"/>
          </p:nvPr>
        </p:nvSpPr>
        <p:spPr/>
        <p:txBody>
          <a:bodyPr vert="horz" lIns="91440" tIns="45720" rIns="91440" bIns="45720" rtlCol="0" anchor="t">
            <a:noAutofit/>
          </a:bodyPr>
          <a:lstStyle/>
          <a:p>
            <a:r>
              <a:rPr lang="sv-SE">
                <a:latin typeface="Corbel"/>
              </a:rPr>
              <a:t>Ekonomiska vinster</a:t>
            </a:r>
            <a:endParaRPr lang="sv-SE"/>
          </a:p>
          <a:p>
            <a:r>
              <a:rPr lang="sv-SE">
                <a:latin typeface="Corbel"/>
              </a:rPr>
              <a:t>Fånga upp brister under en avtalsperiod</a:t>
            </a:r>
            <a:endParaRPr lang="sv-SE"/>
          </a:p>
          <a:p>
            <a:r>
              <a:rPr lang="sv-SE">
                <a:latin typeface="Corbel"/>
              </a:rPr>
              <a:t>Förstärker processerna för framtida inköp</a:t>
            </a:r>
            <a:endParaRPr lang="sv-SE"/>
          </a:p>
          <a:p>
            <a:r>
              <a:rPr lang="sv-SE">
                <a:latin typeface="Corbel"/>
              </a:rPr>
              <a:t>Hållbara relationer med leverantörer under hela avtalsperioden.</a:t>
            </a:r>
            <a:endParaRPr lang="sv-SE"/>
          </a:p>
          <a:p>
            <a:endParaRPr lang="sv-SE"/>
          </a:p>
          <a:p>
            <a:endParaRPr lang="sv-SE"/>
          </a:p>
          <a:p>
            <a:endParaRPr lang="sv-SE"/>
          </a:p>
        </p:txBody>
      </p:sp>
      <p:pic>
        <p:nvPicPr>
          <p:cNvPr id="9" name="Platshållare för bild 8">
            <a:extLst>
              <a:ext uri="{FF2B5EF4-FFF2-40B4-BE49-F238E27FC236}">
                <a16:creationId xmlns:a16="http://schemas.microsoft.com/office/drawing/2014/main" id="{C2FC8F18-E60D-A407-1FFE-AF7F4E614862}"/>
              </a:ext>
              <a:ext uri="{C183D7F6-B498-43B3-948B-1728B52AA6E4}">
                <adec:decorative xmlns:adec="http://schemas.microsoft.com/office/drawing/2017/decorative" val="1"/>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l="33753" r="11113" b="2703"/>
          <a:stretch/>
        </p:blipFill>
        <p:spPr>
          <a:xfrm>
            <a:off x="6368393" y="0"/>
            <a:ext cx="5823607" cy="6858000"/>
          </a:xfrm>
        </p:spPr>
      </p:pic>
      <p:sp>
        <p:nvSpPr>
          <p:cNvPr id="2" name="Platshållare för sidfot 1">
            <a:extLst>
              <a:ext uri="{FF2B5EF4-FFF2-40B4-BE49-F238E27FC236}">
                <a16:creationId xmlns:a16="http://schemas.microsoft.com/office/drawing/2014/main" id="{57A69B53-C4C0-A95B-1305-B3738B8D8290}"/>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787288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769465E-39B4-A77D-2015-68C310CEA470}"/>
              </a:ext>
            </a:extLst>
          </p:cNvPr>
          <p:cNvSpPr>
            <a:spLocks noGrp="1"/>
          </p:cNvSpPr>
          <p:nvPr>
            <p:ph type="ctrTitle"/>
          </p:nvPr>
        </p:nvSpPr>
        <p:spPr/>
        <p:txBody>
          <a:bodyPr/>
          <a:lstStyle/>
          <a:p>
            <a:r>
              <a:rPr lang="sv-SE">
                <a:latin typeface="Corbel"/>
              </a:rPr>
              <a:t>3. </a:t>
            </a:r>
            <a:br>
              <a:rPr lang="sv-SE"/>
            </a:br>
            <a:r>
              <a:rPr lang="sv-SE">
                <a:latin typeface="Corbel"/>
              </a:rPr>
              <a:t>Hållbar upphandling</a:t>
            </a:r>
          </a:p>
        </p:txBody>
      </p:sp>
      <p:sp>
        <p:nvSpPr>
          <p:cNvPr id="2" name="Platshållare för sidfot 1">
            <a:extLst>
              <a:ext uri="{FF2B5EF4-FFF2-40B4-BE49-F238E27FC236}">
                <a16:creationId xmlns:a16="http://schemas.microsoft.com/office/drawing/2014/main" id="{E2A0C811-AEE0-50CA-84EE-D0277F7A2D92}"/>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1215659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0B15B2E-8F4E-2F1A-0643-29EEF9A0168E}"/>
              </a:ext>
            </a:extLst>
          </p:cNvPr>
          <p:cNvSpPr>
            <a:spLocks noGrp="1"/>
          </p:cNvSpPr>
          <p:nvPr>
            <p:ph type="title"/>
          </p:nvPr>
        </p:nvSpPr>
        <p:spPr/>
        <p:txBody>
          <a:bodyPr/>
          <a:lstStyle/>
          <a:p>
            <a:r>
              <a:rPr lang="sv-SE"/>
              <a:t>Illustration hållbart samhälle</a:t>
            </a:r>
          </a:p>
        </p:txBody>
      </p:sp>
      <p:pic>
        <p:nvPicPr>
          <p:cNvPr id="4" name="Bildobjekt 3" descr="En illustration som symboliserar ett hållbart samhälle">
            <a:extLst>
              <a:ext uri="{FF2B5EF4-FFF2-40B4-BE49-F238E27FC236}">
                <a16:creationId xmlns:a16="http://schemas.microsoft.com/office/drawing/2014/main" id="{99FC8FB7-6E97-32F0-AE67-8CB8FCCA29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8" y="0"/>
            <a:ext cx="12189532" cy="6858000"/>
          </a:xfrm>
          <a:prstGeom prst="rect">
            <a:avLst/>
          </a:prstGeom>
        </p:spPr>
      </p:pic>
      <p:sp>
        <p:nvSpPr>
          <p:cNvPr id="2" name="Platshållare för sidfot 1">
            <a:extLst>
              <a:ext uri="{FF2B5EF4-FFF2-40B4-BE49-F238E27FC236}">
                <a16:creationId xmlns:a16="http://schemas.microsoft.com/office/drawing/2014/main" id="{71D6C7AF-4946-F06F-9D45-2B518117C64F}"/>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346874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F1AA273-5EB3-F259-9569-6DB93CAED286}"/>
              </a:ext>
            </a:extLst>
          </p:cNvPr>
          <p:cNvSpPr>
            <a:spLocks noGrp="1"/>
          </p:cNvSpPr>
          <p:nvPr>
            <p:ph type="title"/>
          </p:nvPr>
        </p:nvSpPr>
        <p:spPr/>
        <p:txBody>
          <a:bodyPr/>
          <a:lstStyle/>
          <a:p>
            <a:r>
              <a:rPr lang="sv-SE"/>
              <a:t>Agenda 2030 är två upphandlingar bort</a:t>
            </a:r>
          </a:p>
        </p:txBody>
      </p:sp>
      <p:pic>
        <p:nvPicPr>
          <p:cNvPr id="6" name="Platshållare för innehåll 5" descr="Agenda 2030 är mindre än två upphandlingar bort">
            <a:hlinkClick r:id="rId3"/>
            <a:extLst>
              <a:ext uri="{FF2B5EF4-FFF2-40B4-BE49-F238E27FC236}">
                <a16:creationId xmlns:a16="http://schemas.microsoft.com/office/drawing/2014/main" id="{72FAF428-9627-9718-25BF-7DF204C5F5C8}"/>
              </a:ext>
            </a:extLst>
          </p:cNvPr>
          <p:cNvPicPr>
            <a:picLocks noGrp="1" noChangeAspect="1"/>
          </p:cNvPicPr>
          <p:nvPr>
            <p:ph idx="1"/>
          </p:nvPr>
        </p:nvPicPr>
        <p:blipFill>
          <a:blip r:embed="rId4"/>
          <a:stretch>
            <a:fillRect/>
          </a:stretch>
        </p:blipFill>
        <p:spPr>
          <a:xfrm>
            <a:off x="1" y="-5324"/>
            <a:ext cx="12192000" cy="6863324"/>
          </a:xfrm>
          <a:prstGeom prst="rect">
            <a:avLst/>
          </a:prstGeom>
        </p:spPr>
      </p:pic>
      <p:sp>
        <p:nvSpPr>
          <p:cNvPr id="2" name="Platshållare för sidfot 1">
            <a:extLst>
              <a:ext uri="{FF2B5EF4-FFF2-40B4-BE49-F238E27FC236}">
                <a16:creationId xmlns:a16="http://schemas.microsoft.com/office/drawing/2014/main" id="{46324BD2-77E3-52A3-77FA-365330DAC5AD}"/>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chemeClr val="bg1"/>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4254696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6431EF1-ED74-7B86-2CC9-EBAE79670719}"/>
              </a:ext>
            </a:extLst>
          </p:cNvPr>
          <p:cNvSpPr>
            <a:spLocks noGrp="1"/>
          </p:cNvSpPr>
          <p:nvPr>
            <p:ph type="title"/>
          </p:nvPr>
        </p:nvSpPr>
        <p:spPr/>
        <p:txBody>
          <a:bodyPr/>
          <a:lstStyle/>
          <a:p>
            <a:r>
              <a:rPr lang="sv-SE"/>
              <a:t>De tre dimensionerna av hållbarhet</a:t>
            </a:r>
          </a:p>
        </p:txBody>
      </p:sp>
      <p:pic>
        <p:nvPicPr>
          <p:cNvPr id="4" name="Platshållare för innehåll 3" descr="Illustration som visar tre dimensioner av hållbarhet: ekonomisk, miljömässig och social hållbarhet">
            <a:extLst>
              <a:ext uri="{FF2B5EF4-FFF2-40B4-BE49-F238E27FC236}">
                <a16:creationId xmlns:a16="http://schemas.microsoft.com/office/drawing/2014/main" id="{9A10ACE3-4FF3-F554-6F2B-39618F6E2E22}"/>
              </a:ext>
            </a:extLst>
          </p:cNvPr>
          <p:cNvPicPr>
            <a:picLocks noGrp="1" noChangeAspect="1"/>
          </p:cNvPicPr>
          <p:nvPr>
            <p:ph idx="1"/>
          </p:nvPr>
        </p:nvPicPr>
        <p:blipFill>
          <a:blip r:embed="rId3"/>
          <a:stretch>
            <a:fillRect/>
          </a:stretch>
        </p:blipFill>
        <p:spPr>
          <a:xfrm>
            <a:off x="0" y="426721"/>
            <a:ext cx="12192000" cy="6431279"/>
          </a:xfrm>
          <a:prstGeom prst="rect">
            <a:avLst/>
          </a:prstGeom>
        </p:spPr>
      </p:pic>
    </p:spTree>
    <p:extLst>
      <p:ext uri="{BB962C8B-B14F-4D97-AF65-F5344CB8AC3E}">
        <p14:creationId xmlns:p14="http://schemas.microsoft.com/office/powerpoint/2010/main" val="1694243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BFCA423-1CB2-539F-8EA8-86E80FC7490E}"/>
              </a:ext>
            </a:extLst>
          </p:cNvPr>
          <p:cNvSpPr>
            <a:spLocks noGrp="1"/>
          </p:cNvSpPr>
          <p:nvPr>
            <p:ph type="title"/>
          </p:nvPr>
        </p:nvSpPr>
        <p:spPr/>
        <p:txBody>
          <a:bodyPr/>
          <a:lstStyle/>
          <a:p>
            <a:r>
              <a:rPr lang="sv-SE"/>
              <a:t>Illustration Hållbarhetskrav i upphandling</a:t>
            </a:r>
          </a:p>
        </p:txBody>
      </p:sp>
      <p:pic>
        <p:nvPicPr>
          <p:cNvPr id="7" name="Platshållare för innehåll 6" descr="Illustration Hållbarhetskrav i upphandling">
            <a:extLst>
              <a:ext uri="{FF2B5EF4-FFF2-40B4-BE49-F238E27FC236}">
                <a16:creationId xmlns:a16="http://schemas.microsoft.com/office/drawing/2014/main" id="{6F429197-DF89-EFE2-31C1-0D38AEDB6419}"/>
              </a:ext>
            </a:extLst>
          </p:cNvPr>
          <p:cNvPicPr>
            <a:picLocks noGrp="1" noChangeAspect="1"/>
          </p:cNvPicPr>
          <p:nvPr>
            <p:ph idx="1"/>
          </p:nvPr>
        </p:nvPicPr>
        <p:blipFill>
          <a:blip r:embed="rId3"/>
          <a:stretch>
            <a:fillRect/>
          </a:stretch>
        </p:blipFill>
        <p:spPr/>
      </p:pic>
    </p:spTree>
    <p:extLst>
      <p:ext uri="{BB962C8B-B14F-4D97-AF65-F5344CB8AC3E}">
        <p14:creationId xmlns:p14="http://schemas.microsoft.com/office/powerpoint/2010/main" val="3045897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503A4FF-3337-9A07-306B-B71D0810EE06}"/>
              </a:ext>
            </a:extLst>
          </p:cNvPr>
          <p:cNvSpPr>
            <a:spLocks noGrp="1"/>
          </p:cNvSpPr>
          <p:nvPr>
            <p:ph type="title"/>
          </p:nvPr>
        </p:nvSpPr>
        <p:spPr/>
        <p:txBody>
          <a:bodyPr/>
          <a:lstStyle/>
          <a:p>
            <a:r>
              <a:rPr lang="sv-SE"/>
              <a:t>Illustration. Hållbarhetskrav utifrån Agenda 2030</a:t>
            </a:r>
          </a:p>
        </p:txBody>
      </p:sp>
      <p:pic>
        <p:nvPicPr>
          <p:cNvPr id="4" name="Platshållare för innehåll 3" descr="Illustration hållbarhetskrav utifrån Agenda 2030-målen">
            <a:extLst>
              <a:ext uri="{FF2B5EF4-FFF2-40B4-BE49-F238E27FC236}">
                <a16:creationId xmlns:a16="http://schemas.microsoft.com/office/drawing/2014/main" id="{F96AEE04-FFB0-A7BF-8B7D-CA23A2042BBB}"/>
              </a:ext>
            </a:extLst>
          </p:cNvPr>
          <p:cNvPicPr>
            <a:picLocks noGrp="1" noChangeAspect="1"/>
          </p:cNvPicPr>
          <p:nvPr>
            <p:ph idx="1"/>
          </p:nvPr>
        </p:nvPicPr>
        <p:blipFill rotWithShape="1">
          <a:blip r:embed="rId3"/>
          <a:srcRect r="5441" b="1974"/>
          <a:stretch/>
        </p:blipFill>
        <p:spPr>
          <a:xfrm>
            <a:off x="365342" y="315643"/>
            <a:ext cx="11461315" cy="6226713"/>
          </a:xfrm>
          <a:prstGeom prst="rect">
            <a:avLst/>
          </a:prstGeom>
        </p:spPr>
      </p:pic>
      <p:sp>
        <p:nvSpPr>
          <p:cNvPr id="2" name="Platshållare för sidfot 1">
            <a:extLst>
              <a:ext uri="{FF2B5EF4-FFF2-40B4-BE49-F238E27FC236}">
                <a16:creationId xmlns:a16="http://schemas.microsoft.com/office/drawing/2014/main" id="{7BAF43B7-8C02-649B-2AA9-E6E3F9001EFA}"/>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1141394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Datorskärm med urklipp på webbsida Hitta hållbarhetskriterier">
            <a:extLst>
              <a:ext uri="{FF2B5EF4-FFF2-40B4-BE49-F238E27FC236}">
                <a16:creationId xmlns:a16="http://schemas.microsoft.com/office/drawing/2014/main" id="{2F0D2309-8606-B1FF-3E75-2FBA92862859}"/>
              </a:ext>
            </a:extLst>
          </p:cNvPr>
          <p:cNvSpPr>
            <a:spLocks noGrp="1"/>
          </p:cNvSpPr>
          <p:nvPr>
            <p:ph type="title"/>
          </p:nvPr>
        </p:nvSpPr>
        <p:spPr/>
        <p:txBody>
          <a:bodyPr/>
          <a:lstStyle/>
          <a:p>
            <a:r>
              <a:rPr lang="sv-SE"/>
              <a:t>Hitta hållbarhetskrav på upphandlingsmyndigheten.se</a:t>
            </a:r>
          </a:p>
        </p:txBody>
      </p:sp>
      <p:pic>
        <p:nvPicPr>
          <p:cNvPr id="4" name="Platshållare för innehåll 3" descr="Datorskärm med bildurklipp av webbplatsen för Hitta hållbarhetskriterier">
            <a:hlinkClick r:id="rId3"/>
            <a:extLst>
              <a:ext uri="{FF2B5EF4-FFF2-40B4-BE49-F238E27FC236}">
                <a16:creationId xmlns:a16="http://schemas.microsoft.com/office/drawing/2014/main" id="{5474722A-965A-3FC7-8BE5-4053AE24221F}"/>
              </a:ext>
            </a:extLst>
          </p:cNvPr>
          <p:cNvPicPr>
            <a:picLocks noGrp="1" noChangeAspect="1"/>
          </p:cNvPicPr>
          <p:nvPr>
            <p:ph idx="1"/>
          </p:nvPr>
        </p:nvPicPr>
        <p:blipFill>
          <a:blip r:embed="rId4"/>
          <a:stretch>
            <a:fillRect/>
          </a:stretch>
        </p:blipFill>
        <p:spPr>
          <a:xfrm>
            <a:off x="211775" y="294525"/>
            <a:ext cx="11560284" cy="6362315"/>
          </a:xfrm>
          <a:prstGeom prst="rect">
            <a:avLst/>
          </a:prstGeom>
        </p:spPr>
      </p:pic>
      <p:sp>
        <p:nvSpPr>
          <p:cNvPr id="2" name="Platshållare för sidfot 1">
            <a:extLst>
              <a:ext uri="{FF2B5EF4-FFF2-40B4-BE49-F238E27FC236}">
                <a16:creationId xmlns:a16="http://schemas.microsoft.com/office/drawing/2014/main" id="{77C93BCC-5CC6-6732-D06D-34F6FE641819}"/>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661341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6B59BC9-DC64-CF09-ABDF-F62514C2A156}"/>
              </a:ext>
            </a:extLst>
          </p:cNvPr>
          <p:cNvSpPr>
            <a:spLocks noGrp="1"/>
          </p:cNvSpPr>
          <p:nvPr>
            <p:ph type="title"/>
          </p:nvPr>
        </p:nvSpPr>
        <p:spPr/>
        <p:txBody>
          <a:bodyPr/>
          <a:lstStyle/>
          <a:p>
            <a:r>
              <a:rPr lang="sv-SE"/>
              <a:t>Sammanfattning</a:t>
            </a:r>
          </a:p>
        </p:txBody>
      </p:sp>
      <p:sp>
        <p:nvSpPr>
          <p:cNvPr id="3" name="Platshållare för text 2">
            <a:extLst>
              <a:ext uri="{FF2B5EF4-FFF2-40B4-BE49-F238E27FC236}">
                <a16:creationId xmlns:a16="http://schemas.microsoft.com/office/drawing/2014/main" id="{25FEC401-B7CC-EA1B-A81B-38DD2F961B0E}"/>
              </a:ext>
            </a:extLst>
          </p:cNvPr>
          <p:cNvSpPr>
            <a:spLocks noGrp="1"/>
          </p:cNvSpPr>
          <p:nvPr>
            <p:ph type="body" sz="quarter" idx="12"/>
          </p:nvPr>
        </p:nvSpPr>
        <p:spPr/>
        <p:txBody>
          <a:bodyPr vert="horz" lIns="91440" tIns="45720" rIns="91440" bIns="45720" rtlCol="0" anchor="t">
            <a:noAutofit/>
          </a:bodyPr>
          <a:lstStyle/>
          <a:p>
            <a:r>
              <a:rPr lang="sv-SE">
                <a:latin typeface="Corbel"/>
              </a:rPr>
              <a:t>Upphandling – ett strategiskt verktyg för uppnå samhälleliga mål</a:t>
            </a:r>
          </a:p>
          <a:p>
            <a:r>
              <a:rPr lang="sv-SE">
                <a:latin typeface="Corbel"/>
              </a:rPr>
              <a:t>Möjliggör nya innovativa lösningar och förbättringar</a:t>
            </a:r>
          </a:p>
          <a:p>
            <a:r>
              <a:rPr lang="sv-SE">
                <a:latin typeface="Corbel"/>
              </a:rPr>
              <a:t>Hos Upphandlingsmyndigheten finns stöd för hållbar upphandling. </a:t>
            </a:r>
          </a:p>
          <a:p>
            <a:pPr marL="0" indent="0">
              <a:spcBef>
                <a:spcPts val="1800"/>
              </a:spcBef>
              <a:buNone/>
            </a:pPr>
            <a:r>
              <a:rPr lang="sv-SE" sz="3000"/>
              <a:t>Mer info: </a:t>
            </a:r>
            <a:r>
              <a:rPr lang="sv-SE" sz="3000">
                <a:hlinkClick r:id="rId3"/>
              </a:rPr>
              <a:t>Upphandlingsmyndighetens stöd för hållbar upphandling</a:t>
            </a:r>
            <a:endParaRPr lang="sv-SE" sz="3000"/>
          </a:p>
          <a:p>
            <a:pPr lvl="1"/>
            <a:endParaRPr lang="sv-SE"/>
          </a:p>
        </p:txBody>
      </p:sp>
      <p:sp>
        <p:nvSpPr>
          <p:cNvPr id="2" name="Platshållare för sidfot 1">
            <a:extLst>
              <a:ext uri="{FF2B5EF4-FFF2-40B4-BE49-F238E27FC236}">
                <a16:creationId xmlns:a16="http://schemas.microsoft.com/office/drawing/2014/main" id="{779637FE-446A-C3D6-0599-43A06B8C78D8}"/>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546472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0E8450D-B265-E655-F291-FB0F73837E45}"/>
              </a:ext>
            </a:extLst>
          </p:cNvPr>
          <p:cNvSpPr>
            <a:spLocks noGrp="1"/>
          </p:cNvSpPr>
          <p:nvPr>
            <p:ph type="ctrTitle"/>
          </p:nvPr>
        </p:nvSpPr>
        <p:spPr/>
        <p:txBody>
          <a:bodyPr/>
          <a:lstStyle/>
          <a:p>
            <a:r>
              <a:rPr lang="sv-SE">
                <a:latin typeface="Corbel"/>
              </a:rPr>
              <a:t>4. </a:t>
            </a:r>
            <a:br>
              <a:rPr lang="sv-SE">
                <a:latin typeface="Corbel"/>
              </a:rPr>
            </a:br>
            <a:r>
              <a:rPr lang="sv-SE">
                <a:latin typeface="Corbel"/>
              </a:rPr>
              <a:t>Hantering av personuppgifter i upphandling (GDPR)</a:t>
            </a:r>
            <a:endParaRPr lang="sv-SE"/>
          </a:p>
        </p:txBody>
      </p:sp>
      <p:sp>
        <p:nvSpPr>
          <p:cNvPr id="2" name="Platshållare för sidfot 1">
            <a:extLst>
              <a:ext uri="{FF2B5EF4-FFF2-40B4-BE49-F238E27FC236}">
                <a16:creationId xmlns:a16="http://schemas.microsoft.com/office/drawing/2014/main" id="{9E92C37A-1BD2-023C-FD65-714154EF4E8E}"/>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922038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9CDB986-7361-9468-ECD0-35AFA66B63D3}"/>
              </a:ext>
            </a:extLst>
          </p:cNvPr>
          <p:cNvSpPr>
            <a:spLocks noGrp="1"/>
          </p:cNvSpPr>
          <p:nvPr>
            <p:ph type="title"/>
          </p:nvPr>
        </p:nvSpPr>
        <p:spPr/>
        <p:txBody>
          <a:bodyPr/>
          <a:lstStyle/>
          <a:p>
            <a:r>
              <a:rPr lang="sv-SE"/>
              <a:t>Inledning</a:t>
            </a:r>
          </a:p>
        </p:txBody>
      </p:sp>
      <p:sp>
        <p:nvSpPr>
          <p:cNvPr id="3" name="Platshållare för text 2">
            <a:extLst>
              <a:ext uri="{FF2B5EF4-FFF2-40B4-BE49-F238E27FC236}">
                <a16:creationId xmlns:a16="http://schemas.microsoft.com/office/drawing/2014/main" id="{C1128EC4-D5D7-17CF-B941-2C5279E5CA9D}"/>
              </a:ext>
            </a:extLst>
          </p:cNvPr>
          <p:cNvSpPr>
            <a:spLocks noGrp="1"/>
          </p:cNvSpPr>
          <p:nvPr>
            <p:ph type="body" idx="1"/>
          </p:nvPr>
        </p:nvSpPr>
        <p:spPr/>
        <p:txBody>
          <a:bodyPr/>
          <a:lstStyle/>
          <a:p>
            <a:r>
              <a:rPr lang="sv-SE"/>
              <a:t>Offentlig upphandling kan innebära utmaningar som kräver erfarenhet och kompetens för att bidra till effektiva upphandlingar. </a:t>
            </a:r>
          </a:p>
          <a:p>
            <a:r>
              <a:rPr lang="sv-SE"/>
              <a:t>Beställarens roll är att definiera behovet och beskriva vad upphandlingen ska åstadkomma. Beställaren ska också hjälpa till med att identifiera vilka krav som ska ställas på varan eller tjänsten.  </a:t>
            </a:r>
          </a:p>
          <a:p>
            <a:r>
              <a:rPr lang="sv-SE"/>
              <a:t>Upphandling i samverkan mellan beställare och upphandlaren med tydliga roller, ger förutsättningar för en god affär!</a:t>
            </a:r>
          </a:p>
        </p:txBody>
      </p:sp>
      <p:sp>
        <p:nvSpPr>
          <p:cNvPr id="2" name="Platshållare för sidfot 1">
            <a:extLst>
              <a:ext uri="{FF2B5EF4-FFF2-40B4-BE49-F238E27FC236}">
                <a16:creationId xmlns:a16="http://schemas.microsoft.com/office/drawing/2014/main" id="{17570624-3053-738D-1ED8-7FA2CA21EEC5}"/>
              </a:ext>
            </a:extLst>
          </p:cNvPr>
          <p:cNvSpPr>
            <a:spLocks noGrp="1"/>
          </p:cNvSpPr>
          <p:nvPr>
            <p:ph type="ftr" sz="quarter" idx="3"/>
          </p:nvPr>
        </p:nvSpPr>
        <p:spPr/>
        <p:txBody>
          <a:bodyPr/>
          <a:lstStyle/>
          <a:p>
            <a:r>
              <a:rPr lang="sv-SE" dirty="0"/>
              <a:t>Beställare med inköpsbehov</a:t>
            </a:r>
          </a:p>
        </p:txBody>
      </p:sp>
    </p:spTree>
    <p:extLst>
      <p:ext uri="{BB962C8B-B14F-4D97-AF65-F5344CB8AC3E}">
        <p14:creationId xmlns:p14="http://schemas.microsoft.com/office/powerpoint/2010/main" val="1826512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1E109EE-45B3-B6D8-CBED-A129FC15F92B}"/>
              </a:ext>
            </a:extLst>
          </p:cNvPr>
          <p:cNvSpPr>
            <a:spLocks noGrp="1"/>
          </p:cNvSpPr>
          <p:nvPr>
            <p:ph type="title"/>
          </p:nvPr>
        </p:nvSpPr>
        <p:spPr/>
        <p:txBody>
          <a:bodyPr/>
          <a:lstStyle/>
          <a:p>
            <a:r>
              <a:rPr lang="sv-SE">
                <a:latin typeface="Corbel"/>
              </a:rPr>
              <a:t>GDPR i inköpsprocessen</a:t>
            </a:r>
            <a:endParaRPr lang="sv-SE"/>
          </a:p>
        </p:txBody>
      </p:sp>
      <p:sp>
        <p:nvSpPr>
          <p:cNvPr id="4" name="Platshållare för text 3">
            <a:extLst>
              <a:ext uri="{FF2B5EF4-FFF2-40B4-BE49-F238E27FC236}">
                <a16:creationId xmlns:a16="http://schemas.microsoft.com/office/drawing/2014/main" id="{5FFED461-DF71-1231-E3EE-06ABDB1F0AB8}"/>
              </a:ext>
            </a:extLst>
          </p:cNvPr>
          <p:cNvSpPr>
            <a:spLocks noGrp="1"/>
          </p:cNvSpPr>
          <p:nvPr>
            <p:ph type="body" sz="quarter" idx="12"/>
          </p:nvPr>
        </p:nvSpPr>
        <p:spPr/>
        <p:txBody>
          <a:bodyPr vert="horz" lIns="91440" tIns="45720" rIns="91440" bIns="45720" rtlCol="0" anchor="t">
            <a:noAutofit/>
          </a:bodyPr>
          <a:lstStyle/>
          <a:p>
            <a:pPr marL="0" indent="0">
              <a:buNone/>
            </a:pPr>
            <a:r>
              <a:rPr lang="sv-SE">
                <a:latin typeface="Corbel"/>
              </a:rPr>
              <a:t>Zon 1</a:t>
            </a:r>
          </a:p>
          <a:p>
            <a:r>
              <a:rPr lang="sv-SE">
                <a:latin typeface="Corbel"/>
              </a:rPr>
              <a:t>Identifiera vilka personuppgifter som kan bli aktuella att hanteras.</a:t>
            </a:r>
          </a:p>
          <a:p>
            <a:r>
              <a:rPr lang="sv-SE">
                <a:latin typeface="Corbel"/>
              </a:rPr>
              <a:t>Analysera och utvärdera vad som krävs enligt GDPR. </a:t>
            </a:r>
          </a:p>
          <a:p>
            <a:endParaRPr lang="en-US">
              <a:latin typeface="Corbel"/>
            </a:endParaRPr>
          </a:p>
        </p:txBody>
      </p:sp>
      <p:pic>
        <p:nvPicPr>
          <p:cNvPr id="11" name="Platshållare för bild 10" descr="Upphandlingsmyndighetens inköpsprocess - zon 1 förbereda">
            <a:extLst>
              <a:ext uri="{FF2B5EF4-FFF2-40B4-BE49-F238E27FC236}">
                <a16:creationId xmlns:a16="http://schemas.microsoft.com/office/drawing/2014/main" id="{6C1BE96C-D29F-5F56-E646-E9DA02F05883}"/>
              </a:ext>
            </a:extLst>
          </p:cNvPr>
          <p:cNvPicPr>
            <a:picLocks noGrp="1" noChangeAspect="1"/>
          </p:cNvPicPr>
          <p:nvPr>
            <p:ph type="pic" idx="1"/>
          </p:nvPr>
        </p:nvPicPr>
        <p:blipFill>
          <a:blip r:embed="rId3"/>
          <a:srcRect l="2240" r="2240"/>
          <a:stretch>
            <a:fillRect/>
          </a:stretch>
        </p:blipFill>
        <p:spPr>
          <a:prstGeom prst="rect">
            <a:avLst/>
          </a:prstGeom>
        </p:spPr>
      </p:pic>
      <p:sp>
        <p:nvSpPr>
          <p:cNvPr id="2" name="Platshållare för sidfot 1">
            <a:extLst>
              <a:ext uri="{FF2B5EF4-FFF2-40B4-BE49-F238E27FC236}">
                <a16:creationId xmlns:a16="http://schemas.microsoft.com/office/drawing/2014/main" id="{9A11E004-0048-3CF7-979E-D4BA1F6970DF}"/>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430070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DFBD28F-0721-8D0F-3812-8BA9B285F51C}"/>
              </a:ext>
            </a:extLst>
          </p:cNvPr>
          <p:cNvSpPr>
            <a:spLocks noGrp="1"/>
          </p:cNvSpPr>
          <p:nvPr>
            <p:ph type="title"/>
          </p:nvPr>
        </p:nvSpPr>
        <p:spPr/>
        <p:txBody>
          <a:bodyPr/>
          <a:lstStyle/>
          <a:p>
            <a:r>
              <a:rPr lang="sv-SE">
                <a:latin typeface="Corbel"/>
              </a:rPr>
              <a:t>GDPR i inköpsprocessen</a:t>
            </a:r>
            <a:endParaRPr lang="sv-SE"/>
          </a:p>
        </p:txBody>
      </p:sp>
      <p:sp>
        <p:nvSpPr>
          <p:cNvPr id="4" name="Platshållare för text 3">
            <a:extLst>
              <a:ext uri="{FF2B5EF4-FFF2-40B4-BE49-F238E27FC236}">
                <a16:creationId xmlns:a16="http://schemas.microsoft.com/office/drawing/2014/main" id="{4AF3B3CC-EA52-3838-D6BB-1F5172942354}"/>
              </a:ext>
            </a:extLst>
          </p:cNvPr>
          <p:cNvSpPr>
            <a:spLocks noGrp="1"/>
          </p:cNvSpPr>
          <p:nvPr>
            <p:ph type="body" sz="quarter" idx="12"/>
          </p:nvPr>
        </p:nvSpPr>
        <p:spPr/>
        <p:txBody>
          <a:bodyPr vert="horz" lIns="91440" tIns="45720" rIns="91440" bIns="45720" rtlCol="0" anchor="t">
            <a:noAutofit/>
          </a:bodyPr>
          <a:lstStyle/>
          <a:p>
            <a:pPr marL="0" indent="0">
              <a:buNone/>
            </a:pPr>
            <a:r>
              <a:rPr lang="sv-SE">
                <a:latin typeface="Corbel"/>
              </a:rPr>
              <a:t>Zon 2</a:t>
            </a:r>
          </a:p>
          <a:p>
            <a:r>
              <a:rPr lang="sv-SE">
                <a:latin typeface="Corbel"/>
              </a:rPr>
              <a:t>Undersök hur anbuds-givarna kommer att hantera personuppgifter. </a:t>
            </a:r>
            <a:endParaRPr lang="sv-SE"/>
          </a:p>
        </p:txBody>
      </p:sp>
      <p:pic>
        <p:nvPicPr>
          <p:cNvPr id="8" name="Platshållare för bild 7" descr="Upphandlingsmyndighetens inköpsprocess - zon 2 upphandla">
            <a:extLst>
              <a:ext uri="{FF2B5EF4-FFF2-40B4-BE49-F238E27FC236}">
                <a16:creationId xmlns:a16="http://schemas.microsoft.com/office/drawing/2014/main" id="{4E205CD7-9132-015D-4785-D332606266C0}"/>
              </a:ext>
            </a:extLst>
          </p:cNvPr>
          <p:cNvPicPr>
            <a:picLocks noGrp="1" noChangeAspect="1"/>
          </p:cNvPicPr>
          <p:nvPr>
            <p:ph type="pic" idx="1"/>
          </p:nvPr>
        </p:nvPicPr>
        <p:blipFill>
          <a:blip r:embed="rId3"/>
          <a:srcRect l="2240" r="2240"/>
          <a:stretch>
            <a:fillRect/>
          </a:stretch>
        </p:blipFill>
        <p:spPr>
          <a:prstGeom prst="rect">
            <a:avLst/>
          </a:prstGeom>
        </p:spPr>
      </p:pic>
      <p:sp>
        <p:nvSpPr>
          <p:cNvPr id="2" name="Platshållare för sidfot 1">
            <a:extLst>
              <a:ext uri="{FF2B5EF4-FFF2-40B4-BE49-F238E27FC236}">
                <a16:creationId xmlns:a16="http://schemas.microsoft.com/office/drawing/2014/main" id="{8A8D7FC6-7000-EDE1-E93B-CD1830C610C6}"/>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1344679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58CC8C4-61A0-A72F-B8A4-B2B4AEA5E980}"/>
              </a:ext>
            </a:extLst>
          </p:cNvPr>
          <p:cNvSpPr>
            <a:spLocks noGrp="1"/>
          </p:cNvSpPr>
          <p:nvPr>
            <p:ph type="title"/>
          </p:nvPr>
        </p:nvSpPr>
        <p:spPr/>
        <p:txBody>
          <a:bodyPr/>
          <a:lstStyle/>
          <a:p>
            <a:r>
              <a:rPr lang="sv-SE"/>
              <a:t>GDPR i inköpsprocessen</a:t>
            </a:r>
          </a:p>
        </p:txBody>
      </p:sp>
      <p:sp>
        <p:nvSpPr>
          <p:cNvPr id="4" name="Platshållare för text 3">
            <a:extLst>
              <a:ext uri="{FF2B5EF4-FFF2-40B4-BE49-F238E27FC236}">
                <a16:creationId xmlns:a16="http://schemas.microsoft.com/office/drawing/2014/main" id="{A3535866-4B3E-5427-6465-DBE1AC1F42ED}"/>
              </a:ext>
            </a:extLst>
          </p:cNvPr>
          <p:cNvSpPr>
            <a:spLocks noGrp="1"/>
          </p:cNvSpPr>
          <p:nvPr>
            <p:ph type="body" sz="quarter" idx="12"/>
          </p:nvPr>
        </p:nvSpPr>
        <p:spPr/>
        <p:txBody>
          <a:bodyPr/>
          <a:lstStyle/>
          <a:p>
            <a:pPr marL="0" indent="0">
              <a:buNone/>
            </a:pPr>
            <a:r>
              <a:rPr lang="sv-SE"/>
              <a:t>Zon 3</a:t>
            </a:r>
          </a:p>
          <a:p>
            <a:r>
              <a:rPr lang="sv-SE"/>
              <a:t>Avtalsuppföljning.</a:t>
            </a:r>
          </a:p>
          <a:p>
            <a:pPr marL="0" indent="0">
              <a:spcBef>
                <a:spcPts val="1800"/>
              </a:spcBef>
              <a:buNone/>
            </a:pPr>
            <a:r>
              <a:rPr lang="sv-SE"/>
              <a:t>Mer information: </a:t>
            </a:r>
            <a:r>
              <a:rPr lang="sv-SE">
                <a:hlinkClick r:id="rId3">
                  <a:extLst>
                    <a:ext uri="{A12FA001-AC4F-418D-AE19-62706E023703}">
                      <ahyp:hlinkClr xmlns:ahyp="http://schemas.microsoft.com/office/drawing/2018/hyperlinkcolor" val="tx"/>
                    </a:ext>
                  </a:extLst>
                </a:hlinkClick>
              </a:rPr>
              <a:t>GDPR i upphandling</a:t>
            </a:r>
            <a:endParaRPr lang="sv-SE"/>
          </a:p>
        </p:txBody>
      </p:sp>
      <p:pic>
        <p:nvPicPr>
          <p:cNvPr id="9" name="Platshållare för bild 8" descr="Upphandlingsmyndighetens inköpsprocess - zon 3 realisera">
            <a:extLst>
              <a:ext uri="{FF2B5EF4-FFF2-40B4-BE49-F238E27FC236}">
                <a16:creationId xmlns:a16="http://schemas.microsoft.com/office/drawing/2014/main" id="{FD6CDA85-5455-4E37-8A8E-483418A54282}"/>
              </a:ext>
            </a:extLst>
          </p:cNvPr>
          <p:cNvPicPr>
            <a:picLocks noGrp="1" noChangeAspect="1"/>
          </p:cNvPicPr>
          <p:nvPr>
            <p:ph type="pic" idx="1"/>
          </p:nvPr>
        </p:nvPicPr>
        <p:blipFill>
          <a:blip r:embed="rId4"/>
          <a:srcRect l="2240" r="2240"/>
          <a:stretch>
            <a:fillRect/>
          </a:stretch>
        </p:blipFill>
        <p:spPr/>
      </p:pic>
      <p:sp>
        <p:nvSpPr>
          <p:cNvPr id="6" name="Platshållare för sidfot 1">
            <a:extLst>
              <a:ext uri="{FF2B5EF4-FFF2-40B4-BE49-F238E27FC236}">
                <a16:creationId xmlns:a16="http://schemas.microsoft.com/office/drawing/2014/main" id="{513668A5-62F9-B2EE-E952-4B2C8C5A6E78}"/>
              </a:ext>
            </a:extLst>
          </p:cNvPr>
          <p:cNvSpPr txBox="1">
            <a:spLocks/>
          </p:cNvSpPr>
          <p:nvPr/>
        </p:nvSpPr>
        <p:spPr>
          <a:xfrm>
            <a:off x="7866000" y="6292800"/>
            <a:ext cx="4114800" cy="365125"/>
          </a:xfrm>
          <a:prstGeom prst="rect">
            <a:avLst/>
          </a:prstGeom>
        </p:spPr>
        <p:txBody>
          <a:bodyPr vert="horz" lIns="91440" tIns="45720" rIns="91440" bIns="45720" rtlCol="0" anchor="ctr"/>
          <a:lstStyle>
            <a:defPPr>
              <a:defRPr lang="sv-SE"/>
            </a:defPPr>
            <a:lvl1pPr algn="r">
              <a:defRPr sz="1400">
                <a:solidFill>
                  <a:schemeClr val="tx2"/>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3487250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64A7091-B53B-3A8E-0FEE-EC41B20C7273}"/>
              </a:ext>
            </a:extLst>
          </p:cNvPr>
          <p:cNvSpPr>
            <a:spLocks noGrp="1"/>
          </p:cNvSpPr>
          <p:nvPr>
            <p:ph type="ctrTitle"/>
          </p:nvPr>
        </p:nvSpPr>
        <p:spPr/>
        <p:txBody>
          <a:bodyPr/>
          <a:lstStyle/>
          <a:p>
            <a:r>
              <a:rPr lang="sv-SE"/>
              <a:t>5. </a:t>
            </a:r>
            <a:br>
              <a:rPr lang="sv-SE"/>
            </a:br>
            <a:r>
              <a:rPr lang="sv-SE"/>
              <a:t>Upphandla rättssäkert</a:t>
            </a:r>
          </a:p>
        </p:txBody>
      </p:sp>
      <p:sp>
        <p:nvSpPr>
          <p:cNvPr id="2" name="Platshållare för sidfot 1">
            <a:extLst>
              <a:ext uri="{FF2B5EF4-FFF2-40B4-BE49-F238E27FC236}">
                <a16:creationId xmlns:a16="http://schemas.microsoft.com/office/drawing/2014/main" id="{CA0ED253-65B2-E041-BA81-0DE655A36733}"/>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299191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på en vågskål med mynt i">
            <a:extLst>
              <a:ext uri="{FF2B5EF4-FFF2-40B4-BE49-F238E27FC236}">
                <a16:creationId xmlns:a16="http://schemas.microsoft.com/office/drawing/2014/main" id="{C3A37B53-AABE-A795-BFBF-31F779EEB27C}"/>
              </a:ext>
            </a:extLst>
          </p:cNvPr>
          <p:cNvPicPr>
            <a:picLocks noGrp="1" noChangeAspect="1"/>
          </p:cNvPicPr>
          <p:nvPr>
            <p:ph idx="1"/>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7000" contrast="40000"/>
                    </a14:imgEffect>
                  </a14:imgLayer>
                </a14:imgProps>
              </a:ext>
            </a:extLst>
          </a:blip>
          <a:srcRect l="3482" r="3482"/>
          <a:stretch/>
        </p:blipFill>
        <p:spPr>
          <a:xfrm>
            <a:off x="0" y="0"/>
            <a:ext cx="12192000" cy="6858000"/>
          </a:xfrm>
        </p:spPr>
      </p:pic>
      <p:sp>
        <p:nvSpPr>
          <p:cNvPr id="3" name="Rubrik 3">
            <a:extLst>
              <a:ext uri="{FF2B5EF4-FFF2-40B4-BE49-F238E27FC236}">
                <a16:creationId xmlns:a16="http://schemas.microsoft.com/office/drawing/2014/main" id="{BF78C409-D835-D7DA-7477-5F8AE343ABBA}"/>
              </a:ext>
            </a:extLst>
          </p:cNvPr>
          <p:cNvSpPr txBox="1">
            <a:spLocks noGrp="1"/>
          </p:cNvSpPr>
          <p:nvPr>
            <p:ph type="title" idx="4294967295"/>
          </p:nvPr>
        </p:nvSpPr>
        <p:spPr>
          <a:xfrm>
            <a:off x="1165225" y="2793206"/>
            <a:ext cx="986155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t>Korruption &amp; jäv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t>vid offentlig upphandling</a:t>
            </a:r>
          </a:p>
        </p:txBody>
      </p:sp>
      <p:sp>
        <p:nvSpPr>
          <p:cNvPr id="4" name="Platshållare för sidfot 1">
            <a:extLst>
              <a:ext uri="{FF2B5EF4-FFF2-40B4-BE49-F238E27FC236}">
                <a16:creationId xmlns:a16="http://schemas.microsoft.com/office/drawing/2014/main" id="{5F2C736E-2BF4-CC81-DEBE-583161859B9A}"/>
              </a:ext>
            </a:extLst>
          </p:cNvPr>
          <p:cNvSpPr txBox="1">
            <a:spLocks/>
          </p:cNvSpPr>
          <p:nvPr/>
        </p:nvSpPr>
        <p:spPr>
          <a:xfrm>
            <a:off x="7865425" y="6291715"/>
            <a:ext cx="4114800" cy="365125"/>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400">
                <a:solidFill>
                  <a:schemeClr val="bg1"/>
                </a:solidFill>
                <a:latin typeface="Corbel" panose="020B0503020204020204" pitchFamily="34" charset="0"/>
              </a:rPr>
              <a:t>Beställare med inköpsbehov</a:t>
            </a:r>
          </a:p>
        </p:txBody>
      </p:sp>
    </p:spTree>
    <p:extLst>
      <p:ext uri="{BB962C8B-B14F-4D97-AF65-F5344CB8AC3E}">
        <p14:creationId xmlns:p14="http://schemas.microsoft.com/office/powerpoint/2010/main" val="1386350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E915712-E554-2695-170E-9853AC22CA65}"/>
              </a:ext>
            </a:extLst>
          </p:cNvPr>
          <p:cNvSpPr>
            <a:spLocks noGrp="1"/>
          </p:cNvSpPr>
          <p:nvPr>
            <p:ph type="title"/>
          </p:nvPr>
        </p:nvSpPr>
        <p:spPr/>
        <p:txBody>
          <a:bodyPr/>
          <a:lstStyle/>
          <a:p>
            <a:r>
              <a:rPr lang="sv-SE"/>
              <a:t>Citat om korruption</a:t>
            </a:r>
          </a:p>
        </p:txBody>
      </p:sp>
      <p:sp>
        <p:nvSpPr>
          <p:cNvPr id="4" name="Platshållare för text 3">
            <a:extLst>
              <a:ext uri="{FF2B5EF4-FFF2-40B4-BE49-F238E27FC236}">
                <a16:creationId xmlns:a16="http://schemas.microsoft.com/office/drawing/2014/main" id="{A6A96140-4893-CDC2-8AD1-A46CBD721065}"/>
              </a:ext>
            </a:extLst>
          </p:cNvPr>
          <p:cNvSpPr>
            <a:spLocks noGrp="1"/>
          </p:cNvSpPr>
          <p:nvPr>
            <p:ph type="body" idx="1"/>
          </p:nvPr>
        </p:nvSpPr>
        <p:spPr/>
        <p:txBody>
          <a:bodyPr/>
          <a:lstStyle/>
          <a:p>
            <a:r>
              <a:rPr lang="sv-SE"/>
              <a:t>"Korruption är att utnyttja sin ställning för att uppnå otillbörlig fördel för egens eller annans vinning."</a:t>
            </a:r>
          </a:p>
        </p:txBody>
      </p:sp>
      <p:sp>
        <p:nvSpPr>
          <p:cNvPr id="3" name="Platshållare för text 2">
            <a:extLst>
              <a:ext uri="{FF2B5EF4-FFF2-40B4-BE49-F238E27FC236}">
                <a16:creationId xmlns:a16="http://schemas.microsoft.com/office/drawing/2014/main" id="{CED08577-5437-B6F5-2781-4772F269C731}"/>
              </a:ext>
            </a:extLst>
          </p:cNvPr>
          <p:cNvSpPr>
            <a:spLocks noGrp="1"/>
          </p:cNvSpPr>
          <p:nvPr>
            <p:ph type="body" idx="10"/>
          </p:nvPr>
        </p:nvSpPr>
        <p:spPr/>
        <p:txBody>
          <a:bodyPr/>
          <a:lstStyle/>
          <a:p>
            <a:r>
              <a:rPr lang="sv-SE" err="1"/>
              <a:t>Transparency</a:t>
            </a:r>
            <a:r>
              <a:rPr lang="sv-SE"/>
              <a:t> International Sverige </a:t>
            </a:r>
          </a:p>
        </p:txBody>
      </p:sp>
      <p:sp>
        <p:nvSpPr>
          <p:cNvPr id="2" name="Platshållare för sidfot 1">
            <a:extLst>
              <a:ext uri="{FF2B5EF4-FFF2-40B4-BE49-F238E27FC236}">
                <a16:creationId xmlns:a16="http://schemas.microsoft.com/office/drawing/2014/main" id="{245A30F0-C1FD-DFC1-7EB1-799CF024CB81}"/>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1739198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810C893-C9E3-3BF2-B554-0462A54A83F3}"/>
              </a:ext>
            </a:extLst>
          </p:cNvPr>
          <p:cNvSpPr>
            <a:spLocks noGrp="1"/>
          </p:cNvSpPr>
          <p:nvPr>
            <p:ph type="title"/>
          </p:nvPr>
        </p:nvSpPr>
        <p:spPr/>
        <p:txBody>
          <a:bodyPr/>
          <a:lstStyle/>
          <a:p>
            <a:r>
              <a:rPr lang="sv-SE"/>
              <a:t>Korruption kan vara brottsligt!</a:t>
            </a:r>
          </a:p>
        </p:txBody>
      </p:sp>
      <p:sp>
        <p:nvSpPr>
          <p:cNvPr id="2" name="Platshållare för sidfot 1">
            <a:extLst>
              <a:ext uri="{FF2B5EF4-FFF2-40B4-BE49-F238E27FC236}">
                <a16:creationId xmlns:a16="http://schemas.microsoft.com/office/drawing/2014/main" id="{26FAB211-1BE4-1DA8-B1C4-A5B5AFCE0385}"/>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3301417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B2046C1-387F-F9D4-E0A0-883B50350970}"/>
              </a:ext>
            </a:extLst>
          </p:cNvPr>
          <p:cNvSpPr>
            <a:spLocks noGrp="1"/>
          </p:cNvSpPr>
          <p:nvPr>
            <p:ph type="title"/>
          </p:nvPr>
        </p:nvSpPr>
        <p:spPr/>
        <p:txBody>
          <a:bodyPr/>
          <a:lstStyle/>
          <a:p>
            <a:r>
              <a:rPr lang="sv-SE"/>
              <a:t>Bestämmelser om jäv </a:t>
            </a:r>
          </a:p>
        </p:txBody>
      </p:sp>
      <p:sp>
        <p:nvSpPr>
          <p:cNvPr id="3" name="Platshållare för text 2">
            <a:extLst>
              <a:ext uri="{FF2B5EF4-FFF2-40B4-BE49-F238E27FC236}">
                <a16:creationId xmlns:a16="http://schemas.microsoft.com/office/drawing/2014/main" id="{36FCC8B9-A51A-83B4-80C9-1B657745DE18}"/>
              </a:ext>
            </a:extLst>
          </p:cNvPr>
          <p:cNvSpPr>
            <a:spLocks noGrp="1"/>
          </p:cNvSpPr>
          <p:nvPr>
            <p:ph type="body" sz="quarter" idx="12"/>
          </p:nvPr>
        </p:nvSpPr>
        <p:spPr>
          <a:xfrm>
            <a:off x="716416" y="1654174"/>
            <a:ext cx="10080538" cy="4077756"/>
          </a:xfrm>
        </p:spPr>
        <p:txBody>
          <a:bodyPr/>
          <a:lstStyle/>
          <a:p>
            <a:r>
              <a:rPr lang="sv-SE"/>
              <a:t>Kommunallagen respektive förvaltningslagen innehåller olika jävsregler beroende på om du är förtroendevald eller anställd.</a:t>
            </a:r>
          </a:p>
          <a:p>
            <a:r>
              <a:rPr lang="sv-SE"/>
              <a:t>Förvaltningslagens jävsregler är subsidiära till annan lag.</a:t>
            </a:r>
          </a:p>
          <a:p>
            <a:r>
              <a:rPr lang="sv-SE"/>
              <a:t>Jävsreglerna omfattar inte alla upphandlande organisationer. </a:t>
            </a:r>
          </a:p>
          <a:p>
            <a:r>
              <a:rPr lang="sv-SE"/>
              <a:t>Viktigt med interna riktlinjer om intressekonflikter.</a:t>
            </a:r>
          </a:p>
          <a:p>
            <a:pPr marL="0" indent="0">
              <a:spcBef>
                <a:spcPts val="1800"/>
              </a:spcBef>
              <a:buNone/>
            </a:pPr>
            <a:r>
              <a:rPr lang="sv-SE"/>
              <a:t>Mall: </a:t>
            </a:r>
            <a:r>
              <a:rPr lang="sv-SE">
                <a:hlinkClick r:id="rId3"/>
              </a:rPr>
              <a:t>Jävsdeklaration vid upphandling</a:t>
            </a:r>
            <a:endParaRPr lang="sv-SE"/>
          </a:p>
          <a:p>
            <a:pPr lvl="1"/>
            <a:endParaRPr lang="en-US"/>
          </a:p>
          <a:p>
            <a:pPr lvl="1"/>
            <a:endParaRPr lang="sv-SE"/>
          </a:p>
          <a:p>
            <a:pPr lvl="1"/>
            <a:endParaRPr lang="sv-SE"/>
          </a:p>
        </p:txBody>
      </p:sp>
      <p:sp>
        <p:nvSpPr>
          <p:cNvPr id="2" name="Platshållare för sidfot 1">
            <a:extLst>
              <a:ext uri="{FF2B5EF4-FFF2-40B4-BE49-F238E27FC236}">
                <a16:creationId xmlns:a16="http://schemas.microsoft.com/office/drawing/2014/main" id="{5EEE8E1D-BEF2-7410-3984-E7A6E54DD3FA}"/>
              </a:ext>
            </a:extLst>
          </p:cNvPr>
          <p:cNvSpPr>
            <a:spLocks noGrp="1"/>
          </p:cNvSpPr>
          <p:nvPr>
            <p:ph type="ftr" sz="quarter" idx="11"/>
          </p:nvPr>
        </p:nvSpPr>
        <p:spPr/>
        <p:txBody>
          <a:bodyPr/>
          <a:lstStyle/>
          <a:p>
            <a:r>
              <a:rPr lang="sv-SE"/>
              <a:t>Beställare med inköpsbehov </a:t>
            </a:r>
          </a:p>
        </p:txBody>
      </p:sp>
    </p:spTree>
    <p:extLst>
      <p:ext uri="{BB962C8B-B14F-4D97-AF65-F5344CB8AC3E}">
        <p14:creationId xmlns:p14="http://schemas.microsoft.com/office/powerpoint/2010/main" val="409570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angentbord, dator, ">
            <a:extLst>
              <a:ext uri="{FF2B5EF4-FFF2-40B4-BE49-F238E27FC236}">
                <a16:creationId xmlns:a16="http://schemas.microsoft.com/office/drawing/2014/main" id="{C33E2FBE-D07C-A23C-C19E-A80D9C0D76D4}"/>
              </a:ext>
            </a:extLst>
          </p:cNvPr>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b="24999"/>
          <a:stretch/>
        </p:blipFill>
        <p:spPr>
          <a:xfrm>
            <a:off x="0" y="0"/>
            <a:ext cx="12192000" cy="6858000"/>
          </a:xfrm>
          <a:prstGeom prst="rect">
            <a:avLst/>
          </a:prstGeom>
        </p:spPr>
      </p:pic>
      <p:sp>
        <p:nvSpPr>
          <p:cNvPr id="10" name="Rubrik 3">
            <a:extLst>
              <a:ext uri="{FF2B5EF4-FFF2-40B4-BE49-F238E27FC236}">
                <a16:creationId xmlns:a16="http://schemas.microsoft.com/office/drawing/2014/main" id="{89093D4E-6391-C331-EA79-A4FFF53DBDFD}"/>
              </a:ext>
            </a:extLst>
          </p:cNvPr>
          <p:cNvSpPr txBox="1">
            <a:spLocks noGrp="1"/>
          </p:cNvSpPr>
          <p:nvPr>
            <p:ph type="title" idx="4294967295"/>
          </p:nvPr>
        </p:nvSpPr>
        <p:spPr>
          <a:xfrm>
            <a:off x="1165225" y="2793206"/>
            <a:ext cx="986155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t>Offentlighet och sekretess</a:t>
            </a:r>
          </a:p>
        </p:txBody>
      </p:sp>
      <p:sp>
        <p:nvSpPr>
          <p:cNvPr id="11" name="Platshållare för sidfot 1">
            <a:extLst>
              <a:ext uri="{FF2B5EF4-FFF2-40B4-BE49-F238E27FC236}">
                <a16:creationId xmlns:a16="http://schemas.microsoft.com/office/drawing/2014/main" id="{6989A4DD-25FD-B5A0-3009-1661F811F5C1}"/>
              </a:ext>
            </a:extLst>
          </p:cNvPr>
          <p:cNvSpPr txBox="1">
            <a:spLocks/>
          </p:cNvSpPr>
          <p:nvPr/>
        </p:nvSpPr>
        <p:spPr>
          <a:xfrm>
            <a:off x="7865425" y="6291715"/>
            <a:ext cx="4114800" cy="365125"/>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400">
                <a:solidFill>
                  <a:schemeClr val="bg1"/>
                </a:solidFill>
                <a:latin typeface="Corbel" panose="020B0503020204020204" pitchFamily="34" charset="0"/>
              </a:rPr>
              <a:t>Beställare med inköpsbehov</a:t>
            </a:r>
          </a:p>
        </p:txBody>
      </p:sp>
    </p:spTree>
    <p:extLst>
      <p:ext uri="{BB962C8B-B14F-4D97-AF65-F5344CB8AC3E}">
        <p14:creationId xmlns:p14="http://schemas.microsoft.com/office/powerpoint/2010/main" val="2395614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212C09D-A242-4F72-6C11-18918133A1D0}"/>
              </a:ext>
            </a:extLst>
          </p:cNvPr>
          <p:cNvSpPr>
            <a:spLocks noGrp="1"/>
          </p:cNvSpPr>
          <p:nvPr>
            <p:ph type="title"/>
          </p:nvPr>
        </p:nvSpPr>
        <p:spPr/>
        <p:txBody>
          <a:bodyPr/>
          <a:lstStyle/>
          <a:p>
            <a:r>
              <a:rPr lang="sv-SE"/>
              <a:t>Sekretess inom offentlig upphandling</a:t>
            </a:r>
          </a:p>
        </p:txBody>
      </p:sp>
      <p:sp>
        <p:nvSpPr>
          <p:cNvPr id="3" name="Platshållare för text 2">
            <a:extLst>
              <a:ext uri="{FF2B5EF4-FFF2-40B4-BE49-F238E27FC236}">
                <a16:creationId xmlns:a16="http://schemas.microsoft.com/office/drawing/2014/main" id="{BDCB1A1A-9993-F83E-6FCA-C76D5FF3A4F4}"/>
              </a:ext>
            </a:extLst>
          </p:cNvPr>
          <p:cNvSpPr>
            <a:spLocks noGrp="1"/>
          </p:cNvSpPr>
          <p:nvPr>
            <p:ph type="body" sz="quarter" idx="12"/>
          </p:nvPr>
        </p:nvSpPr>
        <p:spPr/>
        <p:txBody>
          <a:bodyPr/>
          <a:lstStyle/>
          <a:p>
            <a:r>
              <a:rPr lang="sv-SE"/>
              <a:t>Absolut anbudssekretess</a:t>
            </a:r>
          </a:p>
          <a:p>
            <a:r>
              <a:rPr lang="sv-SE"/>
              <a:t>Sekretess till skydd för det allmännas ekonomiska intresse</a:t>
            </a:r>
          </a:p>
          <a:p>
            <a:r>
              <a:rPr lang="sv-SE"/>
              <a:t>Sekretess till skydd för enskildas ekonomiska intressen</a:t>
            </a:r>
          </a:p>
          <a:p>
            <a:pPr marL="0" indent="0">
              <a:spcBef>
                <a:spcPts val="1800"/>
              </a:spcBef>
              <a:buNone/>
            </a:pPr>
            <a:r>
              <a:rPr lang="sv-SE"/>
              <a:t>Mer information: </a:t>
            </a:r>
            <a:r>
              <a:rPr lang="sv-SE">
                <a:hlinkClick r:id="rId3"/>
              </a:rPr>
              <a:t>Offentlighet och sekretess vid upphandling</a:t>
            </a:r>
            <a:endParaRPr lang="sv-SE"/>
          </a:p>
          <a:p>
            <a:pPr marL="457200" lvl="1" indent="0">
              <a:buNone/>
            </a:pPr>
            <a:endParaRPr lang="sv-SE"/>
          </a:p>
          <a:p>
            <a:endParaRPr lang="sv-SE"/>
          </a:p>
        </p:txBody>
      </p:sp>
      <p:sp>
        <p:nvSpPr>
          <p:cNvPr id="2" name="Platshållare för sidfot 1">
            <a:extLst>
              <a:ext uri="{FF2B5EF4-FFF2-40B4-BE49-F238E27FC236}">
                <a16:creationId xmlns:a16="http://schemas.microsoft.com/office/drawing/2014/main" id="{ADB397D9-1C06-F75C-C92E-BE382BBAD5ED}"/>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4248794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DCC817F-5D8F-CA9C-33BA-30ADFAC932A6}"/>
              </a:ext>
            </a:extLst>
          </p:cNvPr>
          <p:cNvSpPr>
            <a:spLocks noGrp="1"/>
          </p:cNvSpPr>
          <p:nvPr>
            <p:ph type="title"/>
          </p:nvPr>
        </p:nvSpPr>
        <p:spPr/>
        <p:txBody>
          <a:bodyPr/>
          <a:lstStyle/>
          <a:p>
            <a:r>
              <a:rPr lang="sv-SE"/>
              <a:t>INNEHÅLL</a:t>
            </a:r>
          </a:p>
        </p:txBody>
      </p:sp>
      <p:sp>
        <p:nvSpPr>
          <p:cNvPr id="3" name="Platshållare för text 2">
            <a:extLst>
              <a:ext uri="{FF2B5EF4-FFF2-40B4-BE49-F238E27FC236}">
                <a16:creationId xmlns:a16="http://schemas.microsoft.com/office/drawing/2014/main" id="{571C5AD2-44BC-78BB-A627-8AC0AF8C073E}"/>
              </a:ext>
            </a:extLst>
          </p:cNvPr>
          <p:cNvSpPr>
            <a:spLocks noGrp="1"/>
          </p:cNvSpPr>
          <p:nvPr>
            <p:ph type="body" sz="half" idx="2"/>
          </p:nvPr>
        </p:nvSpPr>
        <p:spPr>
          <a:xfrm>
            <a:off x="630832" y="1271754"/>
            <a:ext cx="10799168" cy="4970811"/>
          </a:xfrm>
        </p:spPr>
        <p:txBody>
          <a:bodyPr>
            <a:normAutofit/>
          </a:bodyPr>
          <a:lstStyle/>
          <a:p>
            <a:r>
              <a:rPr lang="sv-SE" err="1"/>
              <a:t>Upphandlingsprinciper</a:t>
            </a:r>
            <a:r>
              <a:rPr lang="sv-SE"/>
              <a:t> </a:t>
            </a:r>
            <a:br>
              <a:rPr lang="sv-SE"/>
            </a:br>
            <a:r>
              <a:rPr lang="sv-SE"/>
              <a:t>att förhålla sig till som beställare</a:t>
            </a:r>
          </a:p>
          <a:p>
            <a:r>
              <a:rPr lang="sv-SE"/>
              <a:t>Inköpsprocessen</a:t>
            </a:r>
          </a:p>
          <a:p>
            <a:r>
              <a:rPr lang="sv-SE"/>
              <a:t>Hållbar upphandling</a:t>
            </a:r>
          </a:p>
          <a:p>
            <a:r>
              <a:rPr lang="sv-SE"/>
              <a:t>Hantering av personuppgifter i upphandling (GDPR)</a:t>
            </a:r>
          </a:p>
          <a:p>
            <a:r>
              <a:rPr lang="sv-SE"/>
              <a:t>Upphandla rättssäkert</a:t>
            </a:r>
          </a:p>
          <a:p>
            <a:r>
              <a:rPr lang="sv-SE"/>
              <a:t>Samordna köpkraft genom beställarnätverk </a:t>
            </a:r>
          </a:p>
          <a:p>
            <a:r>
              <a:rPr lang="sv-SE"/>
              <a:t>Lärande exempel och övningar</a:t>
            </a:r>
          </a:p>
          <a:p>
            <a:endParaRPr lang="sv-SE"/>
          </a:p>
        </p:txBody>
      </p:sp>
      <p:sp>
        <p:nvSpPr>
          <p:cNvPr id="2" name="Platshållare för sidfot 1">
            <a:extLst>
              <a:ext uri="{FF2B5EF4-FFF2-40B4-BE49-F238E27FC236}">
                <a16:creationId xmlns:a16="http://schemas.microsoft.com/office/drawing/2014/main" id="{C4A8458F-009C-4755-8299-69F12668AEED}"/>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3732731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A92D8E9-740A-2C7B-9128-5F8B7F104F3D}"/>
              </a:ext>
            </a:extLst>
          </p:cNvPr>
          <p:cNvSpPr>
            <a:spLocks noGrp="1"/>
          </p:cNvSpPr>
          <p:nvPr>
            <p:ph type="ctrTitle"/>
          </p:nvPr>
        </p:nvSpPr>
        <p:spPr/>
        <p:txBody>
          <a:bodyPr/>
          <a:lstStyle/>
          <a:p>
            <a:r>
              <a:rPr lang="sv-SE"/>
              <a:t>6.</a:t>
            </a:r>
            <a:br>
              <a:rPr lang="sv-SE"/>
            </a:br>
            <a:r>
              <a:rPr lang="sv-SE"/>
              <a:t>Samordna </a:t>
            </a:r>
            <a:br>
              <a:rPr lang="sv-SE"/>
            </a:br>
            <a:r>
              <a:rPr lang="sv-SE"/>
              <a:t>köpkraft genom beställarnätverk</a:t>
            </a:r>
          </a:p>
        </p:txBody>
      </p:sp>
      <p:sp>
        <p:nvSpPr>
          <p:cNvPr id="2" name="Platshållare för sidfot 1">
            <a:extLst>
              <a:ext uri="{FF2B5EF4-FFF2-40B4-BE49-F238E27FC236}">
                <a16:creationId xmlns:a16="http://schemas.microsoft.com/office/drawing/2014/main" id="{7EE9B618-801B-70EC-06C2-25234492BCC1}"/>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1158252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innehåll 12" descr="Bild på människor vid skrivbord som nätverkar">
            <a:extLst>
              <a:ext uri="{FF2B5EF4-FFF2-40B4-BE49-F238E27FC236}">
                <a16:creationId xmlns:a16="http://schemas.microsoft.com/office/drawing/2014/main" id="{FAA0CE12-CD40-9F46-9AD9-36D034CE96C7}"/>
              </a:ext>
            </a:extLst>
          </p:cNvPr>
          <p:cNvPicPr>
            <a:picLocks noGrp="1" noChangeAspect="1"/>
          </p:cNvPicPr>
          <p:nvPr>
            <p:ph idx="1"/>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t="4925" b="5042"/>
          <a:stretch/>
        </p:blipFill>
        <p:spPr>
          <a:xfrm>
            <a:off x="0" y="0"/>
            <a:ext cx="12206325" cy="6858000"/>
          </a:xfrm>
        </p:spPr>
      </p:pic>
      <p:sp>
        <p:nvSpPr>
          <p:cNvPr id="8" name="Rubrik 3">
            <a:extLst>
              <a:ext uri="{FF2B5EF4-FFF2-40B4-BE49-F238E27FC236}">
                <a16:creationId xmlns:a16="http://schemas.microsoft.com/office/drawing/2014/main" id="{9DAD366C-778F-1BEB-1EC0-AA13E174422F}"/>
              </a:ext>
            </a:extLst>
          </p:cNvPr>
          <p:cNvSpPr txBox="1">
            <a:spLocks noGrp="1"/>
          </p:cNvSpPr>
          <p:nvPr>
            <p:ph type="title" idx="4294967295"/>
          </p:nvPr>
        </p:nvSpPr>
        <p:spPr>
          <a:xfrm>
            <a:off x="1165225" y="2793206"/>
            <a:ext cx="986155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t>Beställarnätverk</a:t>
            </a:r>
          </a:p>
        </p:txBody>
      </p:sp>
      <p:sp>
        <p:nvSpPr>
          <p:cNvPr id="7" name="Platshållare för sidfot 6">
            <a:extLst>
              <a:ext uri="{FF2B5EF4-FFF2-40B4-BE49-F238E27FC236}">
                <a16:creationId xmlns:a16="http://schemas.microsoft.com/office/drawing/2014/main" id="{9EC77964-65B4-16C5-AC27-AC622A3E82F9}"/>
              </a:ext>
            </a:extLst>
          </p:cNvPr>
          <p:cNvSpPr>
            <a:spLocks noGrp="1"/>
          </p:cNvSpPr>
          <p:nvPr>
            <p:ph type="ftr" sz="quarter" idx="4294967295"/>
          </p:nvPr>
        </p:nvSpPr>
        <p:spPr>
          <a:xfrm>
            <a:off x="7866000" y="6291263"/>
            <a:ext cx="4114800" cy="365125"/>
          </a:xfrm>
        </p:spPr>
        <p:txBody>
          <a:bodyPr/>
          <a:lstStyle/>
          <a:p>
            <a:r>
              <a:rPr lang="sv-SE"/>
              <a:t>Beställare med inköpsbehov</a:t>
            </a:r>
          </a:p>
        </p:txBody>
      </p:sp>
    </p:spTree>
    <p:extLst>
      <p:ext uri="{BB962C8B-B14F-4D97-AF65-F5344CB8AC3E}">
        <p14:creationId xmlns:p14="http://schemas.microsoft.com/office/powerpoint/2010/main" val="1454318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30CAEAA-15BD-8AA2-FE1C-A59C763B092D}"/>
              </a:ext>
            </a:extLst>
          </p:cNvPr>
          <p:cNvSpPr>
            <a:spLocks noGrp="1"/>
          </p:cNvSpPr>
          <p:nvPr>
            <p:ph type="title"/>
          </p:nvPr>
        </p:nvSpPr>
        <p:spPr/>
        <p:txBody>
          <a:bodyPr/>
          <a:lstStyle/>
          <a:p>
            <a:r>
              <a:rPr lang="sv-SE"/>
              <a:t>Etablera och driva beställarnätverk</a:t>
            </a:r>
          </a:p>
        </p:txBody>
      </p:sp>
      <p:sp>
        <p:nvSpPr>
          <p:cNvPr id="5" name="Platshållare för text 4">
            <a:extLst>
              <a:ext uri="{FF2B5EF4-FFF2-40B4-BE49-F238E27FC236}">
                <a16:creationId xmlns:a16="http://schemas.microsoft.com/office/drawing/2014/main" id="{87814C07-F8DF-FDE9-D56E-C36453F0A481}"/>
              </a:ext>
            </a:extLst>
          </p:cNvPr>
          <p:cNvSpPr>
            <a:spLocks noGrp="1"/>
          </p:cNvSpPr>
          <p:nvPr>
            <p:ph type="body" sz="quarter" idx="12"/>
          </p:nvPr>
        </p:nvSpPr>
        <p:spPr/>
        <p:txBody>
          <a:bodyPr/>
          <a:lstStyle/>
          <a:p>
            <a:pPr marL="457200" indent="-457200">
              <a:buFont typeface="Arial" panose="020B0604020202020204" pitchFamily="34" charset="0"/>
              <a:buChar char="•"/>
            </a:pPr>
            <a:r>
              <a:rPr lang="sv-SE"/>
              <a:t>Fördelar med beställarnätverk</a:t>
            </a:r>
          </a:p>
          <a:p>
            <a:pPr marL="457200" indent="-457200">
              <a:buFont typeface="Arial" panose="020B0604020202020204" pitchFamily="34" charset="0"/>
              <a:buChar char="•"/>
            </a:pPr>
            <a:r>
              <a:rPr lang="sv-SE"/>
              <a:t>Vad gör beställarnätverk? </a:t>
            </a:r>
          </a:p>
          <a:p>
            <a:pPr marL="457200" indent="-457200">
              <a:buFont typeface="Arial" panose="020B0604020202020204" pitchFamily="34" charset="0"/>
              <a:buChar char="•"/>
            </a:pPr>
            <a:r>
              <a:rPr lang="sv-SE"/>
              <a:t>Vem startar beställarnätverk?</a:t>
            </a:r>
          </a:p>
          <a:p>
            <a:pPr>
              <a:spcBef>
                <a:spcPts val="1800"/>
              </a:spcBef>
            </a:pPr>
            <a:r>
              <a:rPr lang="sv-SE"/>
              <a:t>Mer info: </a:t>
            </a:r>
            <a:r>
              <a:rPr lang="sv-SE">
                <a:hlinkClick r:id="rId3">
                  <a:extLst>
                    <a:ext uri="{A12FA001-AC4F-418D-AE19-62706E023703}">
                      <ahyp:hlinkClr xmlns:ahyp="http://schemas.microsoft.com/office/drawing/2018/hyperlinkcolor" val="tx"/>
                    </a:ext>
                  </a:extLst>
                </a:hlinkClick>
              </a:rPr>
              <a:t>Beställarnätverk </a:t>
            </a:r>
            <a:endParaRPr lang="sv-SE"/>
          </a:p>
          <a:p>
            <a:endParaRPr lang="sv-SE"/>
          </a:p>
        </p:txBody>
      </p:sp>
      <p:pic>
        <p:nvPicPr>
          <p:cNvPr id="7" name="Platshållare för bild 6">
            <a:extLst>
              <a:ext uri="{FF2B5EF4-FFF2-40B4-BE49-F238E27FC236}">
                <a16:creationId xmlns:a16="http://schemas.microsoft.com/office/drawing/2014/main" id="{A7B9DC6A-A328-2A2B-597D-931B2E88F18E}"/>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l="7546" r="7546"/>
          <a:stretch>
            <a:fillRect/>
          </a:stretch>
        </p:blipFill>
        <p:spPr/>
      </p:pic>
      <p:sp>
        <p:nvSpPr>
          <p:cNvPr id="2" name="Platshållare för sidfot 1">
            <a:extLst>
              <a:ext uri="{FF2B5EF4-FFF2-40B4-BE49-F238E27FC236}">
                <a16:creationId xmlns:a16="http://schemas.microsoft.com/office/drawing/2014/main" id="{09EB599F-0912-E15B-9718-1C398C26E47C}"/>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486579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CABF81F-5681-D7E1-9F02-6DA61173C0D5}"/>
              </a:ext>
            </a:extLst>
          </p:cNvPr>
          <p:cNvSpPr>
            <a:spLocks noGrp="1"/>
          </p:cNvSpPr>
          <p:nvPr>
            <p:ph type="ctrTitle"/>
          </p:nvPr>
        </p:nvSpPr>
        <p:spPr/>
        <p:txBody>
          <a:bodyPr/>
          <a:lstStyle/>
          <a:p>
            <a:r>
              <a:rPr lang="sv-SE">
                <a:latin typeface="Corbel"/>
              </a:rPr>
              <a:t>7. </a:t>
            </a:r>
            <a:br>
              <a:rPr lang="sv-SE">
                <a:latin typeface="Corbel"/>
              </a:rPr>
            </a:br>
            <a:r>
              <a:rPr lang="sv-SE">
                <a:latin typeface="Corbel"/>
              </a:rPr>
              <a:t>Lärande exempel </a:t>
            </a:r>
            <a:br>
              <a:rPr lang="sv-SE">
                <a:latin typeface="Corbel"/>
              </a:rPr>
            </a:br>
            <a:r>
              <a:rPr lang="sv-SE">
                <a:latin typeface="Corbel"/>
              </a:rPr>
              <a:t>och övningar</a:t>
            </a:r>
            <a:endParaRPr lang="sv-SE"/>
          </a:p>
        </p:txBody>
      </p:sp>
      <p:sp>
        <p:nvSpPr>
          <p:cNvPr id="2" name="Platshållare för sidfot 1">
            <a:extLst>
              <a:ext uri="{FF2B5EF4-FFF2-40B4-BE49-F238E27FC236}">
                <a16:creationId xmlns:a16="http://schemas.microsoft.com/office/drawing/2014/main" id="{824390BC-3D86-9656-255D-95DE0DE1D721}"/>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411410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1AE992C-C09C-5BED-B819-E9174D4524FB}"/>
              </a:ext>
            </a:extLst>
          </p:cNvPr>
          <p:cNvSpPr>
            <a:spLocks noGrp="1"/>
          </p:cNvSpPr>
          <p:nvPr>
            <p:ph type="title"/>
          </p:nvPr>
        </p:nvSpPr>
        <p:spPr/>
        <p:txBody>
          <a:bodyPr/>
          <a:lstStyle/>
          <a:p>
            <a:r>
              <a:rPr lang="sv-SE"/>
              <a:t>Tidig dialog</a:t>
            </a:r>
          </a:p>
        </p:txBody>
      </p:sp>
      <p:sp>
        <p:nvSpPr>
          <p:cNvPr id="3" name="Platshållare för text 2">
            <a:extLst>
              <a:ext uri="{FF2B5EF4-FFF2-40B4-BE49-F238E27FC236}">
                <a16:creationId xmlns:a16="http://schemas.microsoft.com/office/drawing/2014/main" id="{2C553C6E-07C4-3CBC-DB9E-70E917E60254}"/>
              </a:ext>
            </a:extLst>
          </p:cNvPr>
          <p:cNvSpPr>
            <a:spLocks noGrp="1"/>
          </p:cNvSpPr>
          <p:nvPr>
            <p:ph type="body" sz="half" idx="2"/>
          </p:nvPr>
        </p:nvSpPr>
        <p:spPr>
          <a:xfrm>
            <a:off x="1165225" y="3259016"/>
            <a:ext cx="9861550" cy="2494084"/>
          </a:xfrm>
        </p:spPr>
        <p:txBody>
          <a:bodyPr>
            <a:noAutofit/>
          </a:bodyPr>
          <a:lstStyle/>
          <a:p>
            <a:r>
              <a:rPr lang="sv-SE" sz="2400"/>
              <a:t>En upphandling avseende ortopediska implantat till Region Stockholms (SLL) förvaltningar, bolag &amp; stiftelser skulle genomföras. Den här typen av upphandling handlar om stora belopp och sker relativt sällan. Därför bedömdes att en dialog med potentiella leverantörer var nödvändig för att förstå vilka lösningar som fanns på marknaden och vilka krav som var rimliga att ställa. </a:t>
            </a:r>
          </a:p>
          <a:p>
            <a:r>
              <a:rPr lang="sv-SE" sz="2400">
                <a:hlinkClick r:id="rId3"/>
              </a:rPr>
              <a:t>Tidig dialog när ortopediska implantat upphandlades - Upphandlingsmyndigheten</a:t>
            </a:r>
            <a:endParaRPr lang="sv-SE" sz="2400"/>
          </a:p>
          <a:p>
            <a:endParaRPr lang="sv-SE" sz="2400"/>
          </a:p>
        </p:txBody>
      </p:sp>
      <p:sp>
        <p:nvSpPr>
          <p:cNvPr id="2" name="Platshållare för sidfot 1">
            <a:extLst>
              <a:ext uri="{FF2B5EF4-FFF2-40B4-BE49-F238E27FC236}">
                <a16:creationId xmlns:a16="http://schemas.microsoft.com/office/drawing/2014/main" id="{2B8AE5E7-BD3B-5587-B850-7228E52FB10F}"/>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1836012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B3E3527-FFC1-D31A-B4D3-491EB328666C}"/>
              </a:ext>
            </a:extLst>
          </p:cNvPr>
          <p:cNvSpPr>
            <a:spLocks noGrp="1"/>
          </p:cNvSpPr>
          <p:nvPr>
            <p:ph type="title"/>
          </p:nvPr>
        </p:nvSpPr>
        <p:spPr/>
        <p:txBody>
          <a:bodyPr/>
          <a:lstStyle/>
          <a:p>
            <a:r>
              <a:rPr lang="sv-SE"/>
              <a:t>Vad gav dialogen?</a:t>
            </a:r>
          </a:p>
        </p:txBody>
      </p:sp>
      <p:sp>
        <p:nvSpPr>
          <p:cNvPr id="4" name="Platshållare för text 3">
            <a:extLst>
              <a:ext uri="{FF2B5EF4-FFF2-40B4-BE49-F238E27FC236}">
                <a16:creationId xmlns:a16="http://schemas.microsoft.com/office/drawing/2014/main" id="{A9DEDFA5-240E-3ACC-7964-8C097F60DAEA}"/>
              </a:ext>
            </a:extLst>
          </p:cNvPr>
          <p:cNvSpPr>
            <a:spLocks noGrp="1"/>
          </p:cNvSpPr>
          <p:nvPr>
            <p:ph type="body" sz="quarter" idx="12"/>
          </p:nvPr>
        </p:nvSpPr>
        <p:spPr/>
        <p:txBody>
          <a:bodyPr/>
          <a:lstStyle/>
          <a:p>
            <a:r>
              <a:rPr lang="sv-SE"/>
              <a:t>Tydliga, proportionerliga &amp; likabehandlande krav.</a:t>
            </a:r>
          </a:p>
          <a:p>
            <a:r>
              <a:rPr lang="sv-SE"/>
              <a:t>Minskad risk för överprövning.</a:t>
            </a:r>
          </a:p>
          <a:p>
            <a:r>
              <a:rPr lang="sv-SE"/>
              <a:t>Förutsättningar till ett mer ändamålsenligt  avtal.</a:t>
            </a:r>
          </a:p>
          <a:p>
            <a:pPr marL="0" indent="0">
              <a:buNone/>
            </a:pPr>
            <a:endParaRPr lang="sv-SE"/>
          </a:p>
        </p:txBody>
      </p:sp>
      <p:pic>
        <p:nvPicPr>
          <p:cNvPr id="13" name="Platshållare för bild 12" descr="Foto ortopediska knärehab">
            <a:extLst>
              <a:ext uri="{FF2B5EF4-FFF2-40B4-BE49-F238E27FC236}">
                <a16:creationId xmlns:a16="http://schemas.microsoft.com/office/drawing/2014/main" id="{E4A7C72C-BBB1-A6BB-E897-A18BA5D5E1E4}"/>
              </a:ext>
            </a:extLst>
          </p:cNvPr>
          <p:cNvPicPr>
            <a:picLocks noGrp="1" noChangeAspect="1"/>
          </p:cNvPicPr>
          <p:nvPr>
            <p:ph type="pic" idx="1"/>
          </p:nvPr>
        </p:nvPicPr>
        <p:blipFill rotWithShape="1">
          <a:blip r:embed="rId3"/>
          <a:srcRect l="32590" r="30646"/>
          <a:stretch/>
        </p:blipFill>
        <p:spPr>
          <a:xfrm>
            <a:off x="6368393" y="0"/>
            <a:ext cx="5823607" cy="6858000"/>
          </a:xfrm>
        </p:spPr>
      </p:pic>
      <p:sp>
        <p:nvSpPr>
          <p:cNvPr id="2" name="Platshållare för sidfot 1">
            <a:extLst>
              <a:ext uri="{FF2B5EF4-FFF2-40B4-BE49-F238E27FC236}">
                <a16:creationId xmlns:a16="http://schemas.microsoft.com/office/drawing/2014/main" id="{62E375F5-56B8-75C3-B377-7576C283F224}"/>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2829934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CE69436-A2BA-26F3-F4E0-482EC1D2F2E3}"/>
              </a:ext>
            </a:extLst>
          </p:cNvPr>
          <p:cNvSpPr>
            <a:spLocks noGrp="1"/>
          </p:cNvSpPr>
          <p:nvPr>
            <p:ph type="title"/>
          </p:nvPr>
        </p:nvSpPr>
        <p:spPr/>
        <p:txBody>
          <a:bodyPr/>
          <a:lstStyle/>
          <a:p>
            <a:r>
              <a:rPr lang="sv-SE">
                <a:latin typeface="Corbel"/>
              </a:rPr>
              <a:t>Vad ger tidig dialog </a:t>
            </a:r>
            <a:br>
              <a:rPr lang="sv-SE">
                <a:latin typeface="Corbel"/>
              </a:rPr>
            </a:br>
            <a:r>
              <a:rPr lang="sv-SE">
                <a:latin typeface="Corbel"/>
              </a:rPr>
              <a:t>för din organisation? </a:t>
            </a:r>
            <a:br>
              <a:rPr lang="sv-SE">
                <a:latin typeface="Corbel"/>
              </a:rPr>
            </a:br>
            <a:br>
              <a:rPr lang="sv-SE" sz="2400">
                <a:latin typeface="Corbel"/>
              </a:rPr>
            </a:br>
            <a:r>
              <a:rPr lang="sv-SE">
                <a:latin typeface="Corbel"/>
              </a:rPr>
              <a:t>Vilka för- och nackdelar finns? </a:t>
            </a:r>
          </a:p>
        </p:txBody>
      </p:sp>
      <p:sp>
        <p:nvSpPr>
          <p:cNvPr id="2" name="Platshållare för sidfot 1">
            <a:extLst>
              <a:ext uri="{FF2B5EF4-FFF2-40B4-BE49-F238E27FC236}">
                <a16:creationId xmlns:a16="http://schemas.microsoft.com/office/drawing/2014/main" id="{F5461973-E7C3-75C6-6244-95E69365CDFF}"/>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3225447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B6E8C09-3389-C3DA-3DD6-A4ADE84D8812}"/>
              </a:ext>
            </a:extLst>
          </p:cNvPr>
          <p:cNvSpPr>
            <a:spLocks noGrp="1"/>
          </p:cNvSpPr>
          <p:nvPr>
            <p:ph type="title"/>
          </p:nvPr>
        </p:nvSpPr>
        <p:spPr/>
        <p:txBody>
          <a:bodyPr/>
          <a:lstStyle/>
          <a:p>
            <a:r>
              <a:rPr lang="sv-SE"/>
              <a:t>Funktionskrav</a:t>
            </a:r>
          </a:p>
        </p:txBody>
      </p:sp>
      <p:sp>
        <p:nvSpPr>
          <p:cNvPr id="3" name="Platshållare för text 2">
            <a:extLst>
              <a:ext uri="{FF2B5EF4-FFF2-40B4-BE49-F238E27FC236}">
                <a16:creationId xmlns:a16="http://schemas.microsoft.com/office/drawing/2014/main" id="{BCFDF73F-1D92-7C1A-9B52-123707101D73}"/>
              </a:ext>
            </a:extLst>
          </p:cNvPr>
          <p:cNvSpPr>
            <a:spLocks noGrp="1"/>
          </p:cNvSpPr>
          <p:nvPr>
            <p:ph type="body" sz="half" idx="2"/>
          </p:nvPr>
        </p:nvSpPr>
        <p:spPr>
          <a:xfrm>
            <a:off x="1165225" y="3259015"/>
            <a:ext cx="9861550" cy="2814525"/>
          </a:xfrm>
        </p:spPr>
        <p:txBody>
          <a:bodyPr>
            <a:normAutofit fontScale="85000" lnSpcReduction="10000"/>
          </a:bodyPr>
          <a:lstStyle/>
          <a:p>
            <a:r>
              <a:rPr lang="sv-SE" sz="2800"/>
              <a:t>"Våga prova funktionsupphandling" är den främsta rekommendationen från den ansvariga upphandlaren vid Simrishamns kommun. De lyfter även tydlighet i utvärderingsprocessen som mycket viktigt. Leverantören menar att den här typen av upphandling lämnar utrymme för att vara kreativ och uttrycker en förvåning över hur ofta kommuner vill gå in och detaljstyra upphandlingar inom vård och omsorg.</a:t>
            </a:r>
          </a:p>
          <a:p>
            <a:r>
              <a:rPr lang="sv-SE" sz="2800">
                <a:hlinkClick r:id="rId3"/>
              </a:rPr>
              <a:t>Drift av särskilt boende tack vare funktionskrav - Upphandlingsmyndigheten</a:t>
            </a:r>
            <a:r>
              <a:rPr lang="sv-SE" sz="2800"/>
              <a:t> </a:t>
            </a:r>
          </a:p>
          <a:p>
            <a:endParaRPr lang="sv-SE"/>
          </a:p>
        </p:txBody>
      </p:sp>
      <p:sp>
        <p:nvSpPr>
          <p:cNvPr id="2" name="Platshållare för sidfot 1">
            <a:extLst>
              <a:ext uri="{FF2B5EF4-FFF2-40B4-BE49-F238E27FC236}">
                <a16:creationId xmlns:a16="http://schemas.microsoft.com/office/drawing/2014/main" id="{D0D201F6-5690-499A-7880-DA7AD364C63A}"/>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1336000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82E4409-5437-E5BC-C78E-6D55C9A1DD97}"/>
              </a:ext>
            </a:extLst>
          </p:cNvPr>
          <p:cNvSpPr>
            <a:spLocks noGrp="1"/>
          </p:cNvSpPr>
          <p:nvPr>
            <p:ph type="title"/>
          </p:nvPr>
        </p:nvSpPr>
        <p:spPr/>
        <p:txBody>
          <a:bodyPr/>
          <a:lstStyle/>
          <a:p>
            <a:r>
              <a:rPr lang="sv-SE">
                <a:latin typeface="Corbel"/>
              </a:rPr>
              <a:t>Varför funktionskrav?</a:t>
            </a:r>
            <a:endParaRPr lang="sv-SE"/>
          </a:p>
        </p:txBody>
      </p:sp>
      <p:sp>
        <p:nvSpPr>
          <p:cNvPr id="4" name="Platshållare för text 3">
            <a:extLst>
              <a:ext uri="{FF2B5EF4-FFF2-40B4-BE49-F238E27FC236}">
                <a16:creationId xmlns:a16="http://schemas.microsoft.com/office/drawing/2014/main" id="{A8720FE5-ABB3-8EF3-E8F7-FAF861E7604D}"/>
              </a:ext>
            </a:extLst>
          </p:cNvPr>
          <p:cNvSpPr>
            <a:spLocks noGrp="1"/>
          </p:cNvSpPr>
          <p:nvPr>
            <p:ph type="body" sz="quarter" idx="12"/>
          </p:nvPr>
        </p:nvSpPr>
        <p:spPr/>
        <p:txBody>
          <a:bodyPr vert="horz" lIns="91440" tIns="45720" rIns="91440" bIns="45720" rtlCol="0" anchor="t">
            <a:noAutofit/>
          </a:bodyPr>
          <a:lstStyle/>
          <a:p>
            <a:r>
              <a:rPr lang="sv-SE">
                <a:latin typeface="Corbel"/>
              </a:rPr>
              <a:t>Ger leverantören utrymme för att vara kreativ och komma med nya lösningar. </a:t>
            </a:r>
          </a:p>
          <a:p>
            <a:r>
              <a:rPr lang="sv-SE">
                <a:latin typeface="Corbel"/>
              </a:rPr>
              <a:t>Våga prova funktionsupphandling.</a:t>
            </a:r>
          </a:p>
        </p:txBody>
      </p:sp>
      <p:pic>
        <p:nvPicPr>
          <p:cNvPr id="15" name="Platshållare för bild 14" descr="Foto särskilt boende äldreboende">
            <a:extLst>
              <a:ext uri="{FF2B5EF4-FFF2-40B4-BE49-F238E27FC236}">
                <a16:creationId xmlns:a16="http://schemas.microsoft.com/office/drawing/2014/main" id="{9C4096CB-5D5A-6B7F-32DE-17D23781FC37}"/>
              </a:ext>
            </a:extLst>
          </p:cNvPr>
          <p:cNvPicPr>
            <a:picLocks noGrp="1" noChangeAspect="1"/>
          </p:cNvPicPr>
          <p:nvPr>
            <p:ph type="pic" idx="1"/>
          </p:nvPr>
        </p:nvPicPr>
        <p:blipFill rotWithShape="1">
          <a:blip r:embed="rId3"/>
          <a:srcRect l="6123" r="57113"/>
          <a:stretch/>
        </p:blipFill>
        <p:spPr>
          <a:xfrm>
            <a:off x="6368393" y="0"/>
            <a:ext cx="5823607" cy="6858000"/>
          </a:xfrm>
        </p:spPr>
      </p:pic>
      <p:sp>
        <p:nvSpPr>
          <p:cNvPr id="2" name="Platshållare för sidfot 1">
            <a:extLst>
              <a:ext uri="{FF2B5EF4-FFF2-40B4-BE49-F238E27FC236}">
                <a16:creationId xmlns:a16="http://schemas.microsoft.com/office/drawing/2014/main" id="{6BF7042B-9DA9-FF99-B643-928E63D01622}"/>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510433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3C0EEA-0DD0-EA1A-4025-B6625CA2F615}"/>
              </a:ext>
            </a:extLst>
          </p:cNvPr>
          <p:cNvSpPr>
            <a:spLocks noGrp="1"/>
          </p:cNvSpPr>
          <p:nvPr>
            <p:ph type="title"/>
          </p:nvPr>
        </p:nvSpPr>
        <p:spPr/>
        <p:txBody>
          <a:bodyPr/>
          <a:lstStyle/>
          <a:p>
            <a:r>
              <a:rPr lang="sv-SE">
                <a:latin typeface="Corbel"/>
              </a:rPr>
              <a:t>Varför ska man använda sig av funktionskrav istället för detaljkrav? </a:t>
            </a:r>
            <a:br>
              <a:rPr lang="sv-SE">
                <a:latin typeface="Corbel"/>
              </a:rPr>
            </a:br>
            <a:br>
              <a:rPr lang="sv-SE">
                <a:latin typeface="Corbel"/>
              </a:rPr>
            </a:br>
            <a:r>
              <a:rPr lang="sv-SE">
                <a:latin typeface="Corbel"/>
              </a:rPr>
              <a:t>Vilka fördelar finns?</a:t>
            </a:r>
          </a:p>
        </p:txBody>
      </p:sp>
      <p:sp>
        <p:nvSpPr>
          <p:cNvPr id="2" name="Platshållare för sidfot 1">
            <a:extLst>
              <a:ext uri="{FF2B5EF4-FFF2-40B4-BE49-F238E27FC236}">
                <a16:creationId xmlns:a16="http://schemas.microsoft.com/office/drawing/2014/main" id="{5C265E23-58E6-98AC-A8B4-B69C0AD5DFA6}"/>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1258356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E392B53-72CB-C736-B95F-C4E01E45E39A}"/>
              </a:ext>
            </a:extLst>
          </p:cNvPr>
          <p:cNvSpPr>
            <a:spLocks noGrp="1"/>
          </p:cNvSpPr>
          <p:nvPr>
            <p:ph type="title"/>
          </p:nvPr>
        </p:nvSpPr>
        <p:spPr/>
        <p:txBody>
          <a:bodyPr/>
          <a:lstStyle/>
          <a:p>
            <a:r>
              <a:rPr lang="sv-SE">
                <a:latin typeface="Corbel"/>
              </a:rPr>
              <a:t>Beställarens roll </a:t>
            </a:r>
            <a:endParaRPr lang="sv-SE"/>
          </a:p>
        </p:txBody>
      </p:sp>
      <p:sp>
        <p:nvSpPr>
          <p:cNvPr id="3" name="Platshållare för text 2">
            <a:extLst>
              <a:ext uri="{FF2B5EF4-FFF2-40B4-BE49-F238E27FC236}">
                <a16:creationId xmlns:a16="http://schemas.microsoft.com/office/drawing/2014/main" id="{394FFEBD-8B7F-5D03-87B3-39291DD46069}"/>
              </a:ext>
            </a:extLst>
          </p:cNvPr>
          <p:cNvSpPr>
            <a:spLocks noGrp="1"/>
          </p:cNvSpPr>
          <p:nvPr>
            <p:ph type="body" sz="half" idx="2"/>
          </p:nvPr>
        </p:nvSpPr>
        <p:spPr/>
        <p:txBody>
          <a:bodyPr vert="horz" lIns="91440" tIns="45720" rIns="91440" bIns="45720" rtlCol="0" anchor="t">
            <a:normAutofit/>
          </a:bodyPr>
          <a:lstStyle/>
          <a:p>
            <a:r>
              <a:rPr lang="sv-SE">
                <a:latin typeface="Corbel"/>
              </a:rPr>
              <a:t>Beställarens roll är att fånga upp det </a:t>
            </a:r>
            <a:br>
              <a:rPr lang="sv-SE">
                <a:latin typeface="Corbel"/>
              </a:rPr>
            </a:br>
            <a:r>
              <a:rPr lang="sv-SE">
                <a:latin typeface="Corbel"/>
              </a:rPr>
              <a:t>interna behovet och att identifiera kompetenser och behov av resurser inför upphandlingen.</a:t>
            </a:r>
          </a:p>
        </p:txBody>
      </p:sp>
      <p:sp>
        <p:nvSpPr>
          <p:cNvPr id="2" name="Platshållare för sidfot 1">
            <a:extLst>
              <a:ext uri="{FF2B5EF4-FFF2-40B4-BE49-F238E27FC236}">
                <a16:creationId xmlns:a16="http://schemas.microsoft.com/office/drawing/2014/main" id="{DE9DB089-E25E-E234-8991-B12E5FF6F1A2}"/>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140880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9E26339-B4ED-AA59-2E43-57DBBAB13741}"/>
              </a:ext>
            </a:extLst>
          </p:cNvPr>
          <p:cNvSpPr>
            <a:spLocks noGrp="1"/>
          </p:cNvSpPr>
          <p:nvPr>
            <p:ph type="title"/>
          </p:nvPr>
        </p:nvSpPr>
        <p:spPr/>
        <p:txBody>
          <a:bodyPr/>
          <a:lstStyle/>
          <a:p>
            <a:r>
              <a:rPr lang="sv-SE"/>
              <a:t>Hållbar upphandling</a:t>
            </a:r>
          </a:p>
        </p:txBody>
      </p:sp>
      <p:sp>
        <p:nvSpPr>
          <p:cNvPr id="3" name="Platshållare för text 2">
            <a:extLst>
              <a:ext uri="{FF2B5EF4-FFF2-40B4-BE49-F238E27FC236}">
                <a16:creationId xmlns:a16="http://schemas.microsoft.com/office/drawing/2014/main" id="{E3E586C4-9E14-61DD-F784-B99EA467BBFE}"/>
              </a:ext>
            </a:extLst>
          </p:cNvPr>
          <p:cNvSpPr>
            <a:spLocks noGrp="1"/>
          </p:cNvSpPr>
          <p:nvPr>
            <p:ph type="body" sz="half" idx="2"/>
          </p:nvPr>
        </p:nvSpPr>
        <p:spPr>
          <a:xfrm>
            <a:off x="1165225" y="3259015"/>
            <a:ext cx="9861550" cy="2541709"/>
          </a:xfrm>
        </p:spPr>
        <p:txBody>
          <a:bodyPr>
            <a:normAutofit fontScale="85000" lnSpcReduction="10000"/>
          </a:bodyPr>
          <a:lstStyle/>
          <a:p>
            <a:r>
              <a:rPr lang="sv-SE" sz="2400"/>
              <a:t>Genom en medveten hållbarhetsstrategi har kommunen lyckats påverka upphandlingen av distributör och transportör på ett sätt som också skapar bättre arbetsmiljö för medarbetarna och en trivsammare miljö för elever på skolor och förskolor. Sandvikens kommun har på fem år halverat antalet körda mil vid distribution av livsmedel och andra varor till kommunens verksamheter. Nästa steg är att öppna en egen distributionscentral och därmed minska miljöpåverkan ytterligare. </a:t>
            </a:r>
          </a:p>
          <a:p>
            <a:r>
              <a:rPr lang="sv-SE" sz="2400">
                <a:hlinkClick r:id="rId3"/>
              </a:rPr>
              <a:t>Halvering av körsträcka med upphandlad distributionscentral - Upphandlingsmyndigheten</a:t>
            </a:r>
            <a:endParaRPr lang="sv-SE" sz="2400"/>
          </a:p>
          <a:p>
            <a:endParaRPr lang="sv-SE" sz="2400"/>
          </a:p>
        </p:txBody>
      </p:sp>
      <p:sp>
        <p:nvSpPr>
          <p:cNvPr id="2" name="Platshållare för sidfot 1">
            <a:extLst>
              <a:ext uri="{FF2B5EF4-FFF2-40B4-BE49-F238E27FC236}">
                <a16:creationId xmlns:a16="http://schemas.microsoft.com/office/drawing/2014/main" id="{A055C7C4-4473-294A-FB21-04297D1766BA}"/>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987759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263BDD4-684D-49EF-6A9D-D006D7724E8F}"/>
              </a:ext>
            </a:extLst>
          </p:cNvPr>
          <p:cNvSpPr>
            <a:spLocks noGrp="1"/>
          </p:cNvSpPr>
          <p:nvPr>
            <p:ph type="title"/>
          </p:nvPr>
        </p:nvSpPr>
        <p:spPr/>
        <p:txBody>
          <a:bodyPr/>
          <a:lstStyle/>
          <a:p>
            <a:r>
              <a:rPr lang="sv-SE">
                <a:latin typeface="Corbel"/>
              </a:rPr>
              <a:t>Framgångs-</a:t>
            </a:r>
            <a:br>
              <a:rPr lang="sv-SE">
                <a:latin typeface="Corbel"/>
              </a:rPr>
            </a:br>
            <a:r>
              <a:rPr lang="sv-SE">
                <a:latin typeface="Corbel"/>
              </a:rPr>
              <a:t>faktorer</a:t>
            </a:r>
            <a:endParaRPr lang="sv-SE"/>
          </a:p>
        </p:txBody>
      </p:sp>
      <p:sp>
        <p:nvSpPr>
          <p:cNvPr id="4" name="Platshållare för text 3">
            <a:extLst>
              <a:ext uri="{FF2B5EF4-FFF2-40B4-BE49-F238E27FC236}">
                <a16:creationId xmlns:a16="http://schemas.microsoft.com/office/drawing/2014/main" id="{BD042EE3-912E-ADE2-BECA-A3252C8355FE}"/>
              </a:ext>
            </a:extLst>
          </p:cNvPr>
          <p:cNvSpPr>
            <a:spLocks noGrp="1"/>
          </p:cNvSpPr>
          <p:nvPr>
            <p:ph type="body" sz="quarter" idx="12"/>
          </p:nvPr>
        </p:nvSpPr>
        <p:spPr/>
        <p:txBody>
          <a:bodyPr vert="horz" lIns="91440" tIns="45720" rIns="91440" bIns="45720" rtlCol="0" anchor="t">
            <a:noAutofit/>
          </a:bodyPr>
          <a:lstStyle/>
          <a:p>
            <a:r>
              <a:rPr lang="sv-SE">
                <a:latin typeface="Corbel"/>
              </a:rPr>
              <a:t>Förankring av avtalet i verksamheterna &amp; en god informationsöverföring.</a:t>
            </a:r>
          </a:p>
          <a:p>
            <a:r>
              <a:rPr lang="sv-SE">
                <a:latin typeface="Corbel"/>
              </a:rPr>
              <a:t>Tydliga mål.</a:t>
            </a:r>
          </a:p>
          <a:p>
            <a:r>
              <a:rPr lang="sv-SE">
                <a:latin typeface="Corbel"/>
              </a:rPr>
              <a:t>Projektledarens kompetens.</a:t>
            </a:r>
          </a:p>
          <a:p>
            <a:endParaRPr lang="sv-SE"/>
          </a:p>
        </p:txBody>
      </p:sp>
      <p:pic>
        <p:nvPicPr>
          <p:cNvPr id="9" name="Platshållare för bild 8" descr="En bild som visar person, mat, utomhus, frukt">
            <a:extLst>
              <a:ext uri="{FF2B5EF4-FFF2-40B4-BE49-F238E27FC236}">
                <a16:creationId xmlns:a16="http://schemas.microsoft.com/office/drawing/2014/main" id="{7C90C5E2-FC52-E3F4-2EF4-C16AD9D6C0E0}"/>
              </a:ext>
            </a:extLst>
          </p:cNvPr>
          <p:cNvPicPr>
            <a:picLocks noGrp="1" noChangeAspect="1"/>
          </p:cNvPicPr>
          <p:nvPr>
            <p:ph type="pic" idx="1"/>
          </p:nvPr>
        </p:nvPicPr>
        <p:blipFill>
          <a:blip r:embed="rId3"/>
          <a:srcRect l="31618" r="31618"/>
          <a:stretch>
            <a:fillRect/>
          </a:stretch>
        </p:blipFill>
        <p:spPr/>
      </p:pic>
      <p:sp>
        <p:nvSpPr>
          <p:cNvPr id="2" name="Platshållare för sidfot 1">
            <a:extLst>
              <a:ext uri="{FF2B5EF4-FFF2-40B4-BE49-F238E27FC236}">
                <a16:creationId xmlns:a16="http://schemas.microsoft.com/office/drawing/2014/main" id="{F9832CC2-EC4B-7143-7AE3-2766EB7C8F5D}"/>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314880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1DEA5E9-7376-520E-D310-F924D376FA3C}"/>
              </a:ext>
            </a:extLst>
          </p:cNvPr>
          <p:cNvSpPr>
            <a:spLocks noGrp="1"/>
          </p:cNvSpPr>
          <p:nvPr>
            <p:ph type="title"/>
          </p:nvPr>
        </p:nvSpPr>
        <p:spPr/>
        <p:txBody>
          <a:bodyPr/>
          <a:lstStyle/>
          <a:p>
            <a:r>
              <a:rPr lang="sv-SE">
                <a:latin typeface="Corbel"/>
              </a:rPr>
              <a:t>Hur kan man på bästa sätt använda sig av hållbarhetskrav i upphandling?</a:t>
            </a:r>
            <a:endParaRPr lang="sv-SE"/>
          </a:p>
        </p:txBody>
      </p:sp>
      <p:sp>
        <p:nvSpPr>
          <p:cNvPr id="2" name="Platshållare för sidfot 1">
            <a:extLst>
              <a:ext uri="{FF2B5EF4-FFF2-40B4-BE49-F238E27FC236}">
                <a16:creationId xmlns:a16="http://schemas.microsoft.com/office/drawing/2014/main" id="{B780C5C1-EE9C-B252-1767-4809C2ED8E89}"/>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823456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DB2029E-9991-2F57-1D59-E197E30CDB69}"/>
              </a:ext>
            </a:extLst>
          </p:cNvPr>
          <p:cNvSpPr>
            <a:spLocks noGrp="1"/>
          </p:cNvSpPr>
          <p:nvPr>
            <p:ph type="title"/>
          </p:nvPr>
        </p:nvSpPr>
        <p:spPr/>
        <p:txBody>
          <a:bodyPr/>
          <a:lstStyle/>
          <a:p>
            <a:r>
              <a:rPr lang="sv-SE" dirty="0"/>
              <a:t>Förebygg eventuella jävssituationer</a:t>
            </a:r>
          </a:p>
        </p:txBody>
      </p:sp>
      <p:sp>
        <p:nvSpPr>
          <p:cNvPr id="2" name="Platshållare för sidfot 1">
            <a:extLst>
              <a:ext uri="{FF2B5EF4-FFF2-40B4-BE49-F238E27FC236}">
                <a16:creationId xmlns:a16="http://schemas.microsoft.com/office/drawing/2014/main" id="{8AF542B5-FFF3-6838-66AF-BFD71F8B2001}"/>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260841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FD8C4F9-9E26-00FA-8B0E-8505DDCC49CA}"/>
              </a:ext>
            </a:extLst>
          </p:cNvPr>
          <p:cNvSpPr>
            <a:spLocks noGrp="1"/>
          </p:cNvSpPr>
          <p:nvPr>
            <p:ph type="title"/>
          </p:nvPr>
        </p:nvSpPr>
        <p:spPr/>
        <p:txBody>
          <a:bodyPr/>
          <a:lstStyle/>
          <a:p>
            <a:r>
              <a:rPr lang="sv-SE"/>
              <a:t>Kontrollfrågor</a:t>
            </a:r>
          </a:p>
        </p:txBody>
      </p:sp>
      <p:sp>
        <p:nvSpPr>
          <p:cNvPr id="3" name="Platshållare för text 2">
            <a:extLst>
              <a:ext uri="{FF2B5EF4-FFF2-40B4-BE49-F238E27FC236}">
                <a16:creationId xmlns:a16="http://schemas.microsoft.com/office/drawing/2014/main" id="{32AE3734-5361-F458-D36F-AC1263B77900}"/>
              </a:ext>
            </a:extLst>
          </p:cNvPr>
          <p:cNvSpPr>
            <a:spLocks noGrp="1"/>
          </p:cNvSpPr>
          <p:nvPr>
            <p:ph type="body" sz="quarter" idx="12"/>
          </p:nvPr>
        </p:nvSpPr>
        <p:spPr/>
        <p:txBody>
          <a:bodyPr/>
          <a:lstStyle/>
          <a:p>
            <a:r>
              <a:rPr lang="sv-SE"/>
              <a:t>Kan förmånen påverka mitt beteende i tjänsteutövningen?</a:t>
            </a:r>
            <a:r>
              <a:rPr lang="en-US"/>
              <a:t>​ </a:t>
            </a:r>
            <a:r>
              <a:rPr lang="sv-SE"/>
              <a:t>Har jag nytta av förmånen i mitt arbete eller privat?</a:t>
            </a:r>
            <a:r>
              <a:rPr lang="en-US"/>
              <a:t>​</a:t>
            </a:r>
          </a:p>
          <a:p>
            <a:r>
              <a:rPr lang="sv-SE"/>
              <a:t>Känner min arbetsgivare till erbjudandet?</a:t>
            </a:r>
            <a:r>
              <a:rPr lang="en-US"/>
              <a:t>​</a:t>
            </a:r>
          </a:p>
          <a:p>
            <a:r>
              <a:rPr lang="sv-SE"/>
              <a:t>Skulle jag kunna försvara detta i media? </a:t>
            </a:r>
            <a:r>
              <a:rPr lang="en-US"/>
              <a:t>​</a:t>
            </a:r>
          </a:p>
          <a:p>
            <a:r>
              <a:rPr lang="sv-SE"/>
              <a:t>Personer som arbetar med myndighetsutövning eller offentlig upphandling bör iaktta särskild försiktighet.</a:t>
            </a:r>
            <a:r>
              <a:rPr lang="en-US"/>
              <a:t>​</a:t>
            </a:r>
          </a:p>
          <a:p>
            <a:pPr marL="0" indent="0">
              <a:buNone/>
            </a:pPr>
            <a:r>
              <a:rPr lang="sv-SE"/>
              <a:t>Mer info: </a:t>
            </a:r>
            <a:r>
              <a:rPr lang="sv-SE">
                <a:hlinkClick r:id="rId3"/>
              </a:rPr>
              <a:t>Ny standard för offentlig upphandling</a:t>
            </a:r>
            <a:endParaRPr lang="sv-SE"/>
          </a:p>
          <a:p>
            <a:endParaRPr lang="sv-SE"/>
          </a:p>
        </p:txBody>
      </p:sp>
      <p:sp>
        <p:nvSpPr>
          <p:cNvPr id="2" name="Platshållare för sidfot 1">
            <a:extLst>
              <a:ext uri="{FF2B5EF4-FFF2-40B4-BE49-F238E27FC236}">
                <a16:creationId xmlns:a16="http://schemas.microsoft.com/office/drawing/2014/main" id="{00348D7F-7451-1051-375E-59B9100E5FEC}"/>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4124808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70F151B-37C4-D9C6-6271-EECA0BA666BC}"/>
              </a:ext>
            </a:extLst>
          </p:cNvPr>
          <p:cNvSpPr>
            <a:spLocks noGrp="1"/>
          </p:cNvSpPr>
          <p:nvPr>
            <p:ph type="title"/>
          </p:nvPr>
        </p:nvSpPr>
        <p:spPr/>
        <p:txBody>
          <a:bodyPr/>
          <a:lstStyle/>
          <a:p>
            <a:r>
              <a:rPr lang="sv-SE"/>
              <a:t>Förebygg och motverka korruption vid offentlig upphandling</a:t>
            </a:r>
          </a:p>
        </p:txBody>
      </p:sp>
      <p:sp>
        <p:nvSpPr>
          <p:cNvPr id="2" name="Platshållare för sidfot 1">
            <a:extLst>
              <a:ext uri="{FF2B5EF4-FFF2-40B4-BE49-F238E27FC236}">
                <a16:creationId xmlns:a16="http://schemas.microsoft.com/office/drawing/2014/main" id="{F08942D9-857D-E06E-B375-7ABA149C6050}"/>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1783855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D3FF236-4CDD-A007-FF28-735336AFC84C}"/>
              </a:ext>
            </a:extLst>
          </p:cNvPr>
          <p:cNvSpPr>
            <a:spLocks noGrp="1"/>
          </p:cNvSpPr>
          <p:nvPr>
            <p:ph type="title"/>
          </p:nvPr>
        </p:nvSpPr>
        <p:spPr/>
        <p:txBody>
          <a:bodyPr/>
          <a:lstStyle/>
          <a:p>
            <a:r>
              <a:rPr lang="sv-SE"/>
              <a:t>Korruptionskollen</a:t>
            </a:r>
          </a:p>
        </p:txBody>
      </p:sp>
      <p:sp>
        <p:nvSpPr>
          <p:cNvPr id="3" name="Platshållare för text 2">
            <a:extLst>
              <a:ext uri="{FF2B5EF4-FFF2-40B4-BE49-F238E27FC236}">
                <a16:creationId xmlns:a16="http://schemas.microsoft.com/office/drawing/2014/main" id="{81EA06AB-7EFE-63DD-245A-49C8E44C0F21}"/>
              </a:ext>
            </a:extLst>
          </p:cNvPr>
          <p:cNvSpPr>
            <a:spLocks noGrp="1"/>
          </p:cNvSpPr>
          <p:nvPr>
            <p:ph type="body" sz="quarter" idx="12"/>
          </p:nvPr>
        </p:nvSpPr>
        <p:spPr/>
        <p:txBody>
          <a:bodyPr/>
          <a:lstStyle/>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Regelbundna riskanalyser, antikorruptionspolicy eller etikpolicy.</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Uppförandekod för alla medarbetare.</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a:solidFill>
                  <a:srgbClr val="FFFFFF"/>
                </a:solidFill>
              </a:rPr>
              <a:t>U</a:t>
            </a:r>
            <a:r>
              <a:rPr lang="sv-SE" b="0" i="0" u="none" strike="noStrike">
                <a:solidFill>
                  <a:srgbClr val="FFFFFF"/>
                </a:solidFill>
                <a:effectLst/>
                <a:latin typeface="Corbel" panose="020B0503020204020204" pitchFamily="34" charset="0"/>
              </a:rPr>
              <a:t>tbildning om korruption och upphandling.</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Rapporteringsrutin (ex. ett visselblåsarsystem).</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Ansvarig person för korruptionsfrågor.</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Rutin och riktlinjer till leverantörer. </a:t>
            </a: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Rutin för hantering av misstänkta oegentligheter.</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endParaRPr lang="sv-SE"/>
          </a:p>
        </p:txBody>
      </p:sp>
      <p:sp>
        <p:nvSpPr>
          <p:cNvPr id="2" name="Platshållare för sidfot 1">
            <a:extLst>
              <a:ext uri="{FF2B5EF4-FFF2-40B4-BE49-F238E27FC236}">
                <a16:creationId xmlns:a16="http://schemas.microsoft.com/office/drawing/2014/main" id="{6634BA00-05A8-8746-3754-46B417AB7B8A}"/>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4241034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FEDBC1A-5038-6CBB-EFCC-9588B5D00D26}"/>
              </a:ext>
            </a:extLst>
          </p:cNvPr>
          <p:cNvSpPr>
            <a:spLocks noGrp="1"/>
          </p:cNvSpPr>
          <p:nvPr>
            <p:ph type="title"/>
          </p:nvPr>
        </p:nvSpPr>
        <p:spPr/>
        <p:txBody>
          <a:bodyPr/>
          <a:lstStyle/>
          <a:p>
            <a:r>
              <a:rPr lang="sv-SE"/>
              <a:t>Sammanfattning och tips</a:t>
            </a:r>
          </a:p>
        </p:txBody>
      </p:sp>
      <p:sp>
        <p:nvSpPr>
          <p:cNvPr id="3" name="Platshållare för text 2">
            <a:extLst>
              <a:ext uri="{FF2B5EF4-FFF2-40B4-BE49-F238E27FC236}">
                <a16:creationId xmlns:a16="http://schemas.microsoft.com/office/drawing/2014/main" id="{33409DFE-84DF-C25C-446D-8C66C6C3778C}"/>
              </a:ext>
            </a:extLst>
          </p:cNvPr>
          <p:cNvSpPr>
            <a:spLocks noGrp="1"/>
          </p:cNvSpPr>
          <p:nvPr>
            <p:ph type="body" sz="quarter" idx="12"/>
          </p:nvPr>
        </p:nvSpPr>
        <p:spPr/>
        <p:txBody>
          <a:bodyPr/>
          <a:lstStyle/>
          <a:p>
            <a:r>
              <a:rPr lang="sv-SE"/>
              <a:t>Beställarens roll är att fånga upp det interna behovet samt att resurssätta inför varje upphandling.</a:t>
            </a:r>
          </a:p>
          <a:p>
            <a:r>
              <a:rPr lang="sv-SE"/>
              <a:t>All dialog ska göras enligt de grundläggande upphandlingsprinciperna – för beställaren gäller främst principen om öppenhet, principen om likabehandling och principen om öppenhet.</a:t>
            </a:r>
          </a:p>
          <a:p>
            <a:r>
              <a:rPr lang="sv-SE"/>
              <a:t>Ta hjälp av vår inköpsmodell för att tydliggöra vilka steg du som beställare ska genomföra.</a:t>
            </a:r>
          </a:p>
        </p:txBody>
      </p:sp>
      <p:sp>
        <p:nvSpPr>
          <p:cNvPr id="2" name="Platshållare för sidfot 1">
            <a:extLst>
              <a:ext uri="{FF2B5EF4-FFF2-40B4-BE49-F238E27FC236}">
                <a16:creationId xmlns:a16="http://schemas.microsoft.com/office/drawing/2014/main" id="{4F1C6252-9777-7E5D-CA55-3B752DA926A5}"/>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3636740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
            <a:extLst>
              <a:ext uri="{FF2B5EF4-FFF2-40B4-BE49-F238E27FC236}">
                <a16:creationId xmlns:a16="http://schemas.microsoft.com/office/drawing/2014/main" id="{ADA05719-CA8B-267A-0A26-76EA2E5872AF}"/>
              </a:ext>
            </a:extLst>
          </p:cNvPr>
          <p:cNvSpPr txBox="1">
            <a:spLocks noGrp="1"/>
          </p:cNvSpPr>
          <p:nvPr>
            <p:ph type="title" idx="4294967295"/>
          </p:nvPr>
        </p:nvSpPr>
        <p:spPr>
          <a:xfrm>
            <a:off x="2597409" y="1403603"/>
            <a:ext cx="6938009" cy="1368963"/>
          </a:xfrm>
          <a:prstGeom prst="rect">
            <a:avLst/>
          </a:prstGeom>
          <a:noFill/>
          <a:ln>
            <a:noFill/>
            <a:prstDash/>
          </a:ln>
          <a:effectLst/>
        </p:spPr>
        <p:txBody>
          <a:bodyPr rot="0" spcFirstLastPara="0" vertOverflow="overflow" horzOverflow="overflow" vert="horz" wrap="square" lIns="0" tIns="14604"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Mer</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inspiration</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och</a:t>
            </a:r>
            <a:r>
              <a:rPr kumimoji="0" lang="sv-SE" sz="4400" b="1" i="0" u="none" strike="noStrike" kern="1200" cap="none" spc="80"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vägledning</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hittar</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du</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25" normalizeH="0" baseline="0" noProof="0">
                <a:ln>
                  <a:noFill/>
                </a:ln>
                <a:solidFill>
                  <a:schemeClr val="bg1"/>
                </a:solidFill>
                <a:effectLst/>
                <a:uLnTx/>
                <a:uFillTx/>
                <a:latin typeface="Corbel" panose="020B0503020204020204" pitchFamily="34" charset="0"/>
                <a:ea typeface="+mj-ea"/>
                <a:cs typeface="+mj-cs"/>
              </a:rPr>
              <a:t>här</a:t>
            </a:r>
            <a:endPar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p:txBody>
      </p:sp>
      <p:sp>
        <p:nvSpPr>
          <p:cNvPr id="11" name="object 5">
            <a:hlinkClick r:id="rId3"/>
            <a:extLst>
              <a:ext uri="{FF2B5EF4-FFF2-40B4-BE49-F238E27FC236}">
                <a16:creationId xmlns:a16="http://schemas.microsoft.com/office/drawing/2014/main" id="{99E71A5A-9E21-4B6F-E4B9-0317265F4DAB}"/>
              </a:ext>
              <a:ext uri="{C183D7F6-B498-43B3-948B-1728B52AA6E4}">
                <adec:decorative xmlns:adec="http://schemas.microsoft.com/office/drawing/2017/decorative" val="1"/>
              </a:ext>
            </a:extLst>
          </p:cNvPr>
          <p:cNvSpPr/>
          <p:nvPr/>
        </p:nvSpPr>
        <p:spPr>
          <a:xfrm>
            <a:off x="4088210" y="3339821"/>
            <a:ext cx="3960221" cy="487215"/>
          </a:xfrm>
          <a:custGeom>
            <a:avLst/>
            <a:gdLst/>
            <a:ahLst/>
            <a:cxnLst/>
            <a:rect l="l" t="t" r="r" b="b"/>
            <a:pathLst>
              <a:path w="5109845" h="628650">
                <a:moveTo>
                  <a:pt x="4795665" y="0"/>
                </a:moveTo>
                <a:lnTo>
                  <a:pt x="314126" y="0"/>
                </a:lnTo>
                <a:lnTo>
                  <a:pt x="267706" y="3406"/>
                </a:lnTo>
                <a:lnTo>
                  <a:pt x="223400" y="13300"/>
                </a:lnTo>
                <a:lnTo>
                  <a:pt x="181696" y="29196"/>
                </a:lnTo>
                <a:lnTo>
                  <a:pt x="143079" y="50609"/>
                </a:lnTo>
                <a:lnTo>
                  <a:pt x="108034" y="77051"/>
                </a:lnTo>
                <a:lnTo>
                  <a:pt x="77048" y="108038"/>
                </a:lnTo>
                <a:lnTo>
                  <a:pt x="50606" y="143083"/>
                </a:lnTo>
                <a:lnTo>
                  <a:pt x="29194" y="181701"/>
                </a:lnTo>
                <a:lnTo>
                  <a:pt x="13299" y="223404"/>
                </a:lnTo>
                <a:lnTo>
                  <a:pt x="3405" y="267708"/>
                </a:lnTo>
                <a:lnTo>
                  <a:pt x="0" y="314126"/>
                </a:lnTo>
                <a:lnTo>
                  <a:pt x="3405" y="360544"/>
                </a:lnTo>
                <a:lnTo>
                  <a:pt x="13299" y="404848"/>
                </a:lnTo>
                <a:lnTo>
                  <a:pt x="29194" y="446551"/>
                </a:lnTo>
                <a:lnTo>
                  <a:pt x="50606" y="485169"/>
                </a:lnTo>
                <a:lnTo>
                  <a:pt x="77048" y="520214"/>
                </a:lnTo>
                <a:lnTo>
                  <a:pt x="108034" y="551201"/>
                </a:lnTo>
                <a:lnTo>
                  <a:pt x="143079" y="577643"/>
                </a:lnTo>
                <a:lnTo>
                  <a:pt x="181696" y="599056"/>
                </a:lnTo>
                <a:lnTo>
                  <a:pt x="223400" y="614952"/>
                </a:lnTo>
                <a:lnTo>
                  <a:pt x="267706" y="624847"/>
                </a:lnTo>
                <a:lnTo>
                  <a:pt x="314126" y="628253"/>
                </a:lnTo>
                <a:lnTo>
                  <a:pt x="4795665" y="628253"/>
                </a:lnTo>
                <a:lnTo>
                  <a:pt x="4842085" y="624847"/>
                </a:lnTo>
                <a:lnTo>
                  <a:pt x="4886391" y="614952"/>
                </a:lnTo>
                <a:lnTo>
                  <a:pt x="4928095" y="599056"/>
                </a:lnTo>
                <a:lnTo>
                  <a:pt x="4966712" y="577643"/>
                </a:lnTo>
                <a:lnTo>
                  <a:pt x="5001757" y="551201"/>
                </a:lnTo>
                <a:lnTo>
                  <a:pt x="5032743" y="520214"/>
                </a:lnTo>
                <a:lnTo>
                  <a:pt x="5059185" y="485169"/>
                </a:lnTo>
                <a:lnTo>
                  <a:pt x="5080597" y="446551"/>
                </a:lnTo>
                <a:lnTo>
                  <a:pt x="5096492" y="404848"/>
                </a:lnTo>
                <a:lnTo>
                  <a:pt x="5106386" y="360544"/>
                </a:lnTo>
                <a:lnTo>
                  <a:pt x="5109792" y="314126"/>
                </a:lnTo>
                <a:lnTo>
                  <a:pt x="5106386" y="267708"/>
                </a:lnTo>
                <a:lnTo>
                  <a:pt x="5096492" y="223404"/>
                </a:lnTo>
                <a:lnTo>
                  <a:pt x="5080597" y="181701"/>
                </a:lnTo>
                <a:lnTo>
                  <a:pt x="5059185" y="143083"/>
                </a:lnTo>
                <a:lnTo>
                  <a:pt x="5032743" y="108038"/>
                </a:lnTo>
                <a:lnTo>
                  <a:pt x="5001757" y="77051"/>
                </a:lnTo>
                <a:lnTo>
                  <a:pt x="4966712" y="50609"/>
                </a:lnTo>
                <a:lnTo>
                  <a:pt x="4928095" y="29196"/>
                </a:lnTo>
                <a:lnTo>
                  <a:pt x="4886391" y="13300"/>
                </a:lnTo>
                <a:lnTo>
                  <a:pt x="4842085" y="3406"/>
                </a:lnTo>
                <a:lnTo>
                  <a:pt x="4795665" y="0"/>
                </a:lnTo>
                <a:close/>
              </a:path>
            </a:pathLst>
          </a:custGeom>
          <a:solidFill>
            <a:srgbClr val="FFFFFF"/>
          </a:solidFill>
        </p:spPr>
        <p:txBody>
          <a:bodyPr wrap="square" lIns="0" tIns="0" rIns="0" bIns="0" rtlCol="0"/>
          <a:lstStyle/>
          <a:p>
            <a:endParaRPr sz="2000"/>
          </a:p>
        </p:txBody>
      </p:sp>
      <p:sp>
        <p:nvSpPr>
          <p:cNvPr id="12" name="object 4">
            <a:hlinkClick r:id="rId3"/>
            <a:extLst>
              <a:ext uri="{FF2B5EF4-FFF2-40B4-BE49-F238E27FC236}">
                <a16:creationId xmlns:a16="http://schemas.microsoft.com/office/drawing/2014/main" id="{9074EE18-1427-8BD5-04F0-FC0C49D7EFA6}"/>
              </a:ext>
            </a:extLst>
          </p:cNvPr>
          <p:cNvSpPr txBox="1">
            <a:spLocks/>
          </p:cNvSpPr>
          <p:nvPr/>
        </p:nvSpPr>
        <p:spPr>
          <a:xfrm>
            <a:off x="4431167" y="3348284"/>
            <a:ext cx="3329666" cy="370998"/>
          </a:xfrm>
          <a:prstGeom prst="rect">
            <a:avLst/>
          </a:prstGeom>
        </p:spPr>
        <p:txBody>
          <a:bodyPr vert="horz" wrap="square" lIns="0" tIns="14604" rIns="0" bIns="0" rtlCol="0" anchor="ctr">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a:solidFill>
                  <a:srgbClr val="6B2879"/>
                </a:solidFill>
              </a:rPr>
              <a:t>upphandlingsmyndigheten.se</a:t>
            </a:r>
          </a:p>
        </p:txBody>
      </p:sp>
      <p:sp>
        <p:nvSpPr>
          <p:cNvPr id="9" name="object 6">
            <a:hlinkClick r:id="rId4"/>
            <a:extLst>
              <a:ext uri="{FF2B5EF4-FFF2-40B4-BE49-F238E27FC236}">
                <a16:creationId xmlns:a16="http://schemas.microsoft.com/office/drawing/2014/main" id="{0BB08F30-72A4-1E29-1587-86DA713DCF5B}"/>
              </a:ext>
              <a:ext uri="{C183D7F6-B498-43B3-948B-1728B52AA6E4}">
                <adec:decorative xmlns:adec="http://schemas.microsoft.com/office/drawing/2017/decorative" val="1"/>
              </a:ext>
            </a:extLst>
          </p:cNvPr>
          <p:cNvSpPr/>
          <p:nvPr/>
        </p:nvSpPr>
        <p:spPr>
          <a:xfrm>
            <a:off x="3293228" y="4035795"/>
            <a:ext cx="5632006" cy="487215"/>
          </a:xfrm>
          <a:custGeom>
            <a:avLst/>
            <a:gdLst/>
            <a:ahLst/>
            <a:cxnLst/>
            <a:rect l="l" t="t" r="r" b="b"/>
            <a:pathLst>
              <a:path w="7266940" h="628650">
                <a:moveTo>
                  <a:pt x="6952667" y="0"/>
                </a:moveTo>
                <a:lnTo>
                  <a:pt x="314126" y="0"/>
                </a:lnTo>
                <a:lnTo>
                  <a:pt x="267706" y="3406"/>
                </a:lnTo>
                <a:lnTo>
                  <a:pt x="223400" y="13300"/>
                </a:lnTo>
                <a:lnTo>
                  <a:pt x="181696" y="29196"/>
                </a:lnTo>
                <a:lnTo>
                  <a:pt x="143079" y="50609"/>
                </a:lnTo>
                <a:lnTo>
                  <a:pt x="108034" y="77051"/>
                </a:lnTo>
                <a:lnTo>
                  <a:pt x="77048" y="108038"/>
                </a:lnTo>
                <a:lnTo>
                  <a:pt x="50606" y="143083"/>
                </a:lnTo>
                <a:lnTo>
                  <a:pt x="29194" y="181701"/>
                </a:lnTo>
                <a:lnTo>
                  <a:pt x="13299" y="223404"/>
                </a:lnTo>
                <a:lnTo>
                  <a:pt x="3405" y="267708"/>
                </a:lnTo>
                <a:lnTo>
                  <a:pt x="0" y="314126"/>
                </a:lnTo>
                <a:lnTo>
                  <a:pt x="3405" y="360544"/>
                </a:lnTo>
                <a:lnTo>
                  <a:pt x="13299" y="404848"/>
                </a:lnTo>
                <a:lnTo>
                  <a:pt x="29194" y="446551"/>
                </a:lnTo>
                <a:lnTo>
                  <a:pt x="50606" y="485169"/>
                </a:lnTo>
                <a:lnTo>
                  <a:pt x="77048" y="520214"/>
                </a:lnTo>
                <a:lnTo>
                  <a:pt x="108034" y="551201"/>
                </a:lnTo>
                <a:lnTo>
                  <a:pt x="143079" y="577643"/>
                </a:lnTo>
                <a:lnTo>
                  <a:pt x="181696" y="599056"/>
                </a:lnTo>
                <a:lnTo>
                  <a:pt x="223400" y="614952"/>
                </a:lnTo>
                <a:lnTo>
                  <a:pt x="267706" y="624847"/>
                </a:lnTo>
                <a:lnTo>
                  <a:pt x="314126" y="628253"/>
                </a:lnTo>
                <a:lnTo>
                  <a:pt x="6952667" y="628253"/>
                </a:lnTo>
                <a:lnTo>
                  <a:pt x="6999088" y="624847"/>
                </a:lnTo>
                <a:lnTo>
                  <a:pt x="7043393" y="614952"/>
                </a:lnTo>
                <a:lnTo>
                  <a:pt x="7085097" y="599056"/>
                </a:lnTo>
                <a:lnTo>
                  <a:pt x="7123715" y="577643"/>
                </a:lnTo>
                <a:lnTo>
                  <a:pt x="7158759" y="551201"/>
                </a:lnTo>
                <a:lnTo>
                  <a:pt x="7189746" y="520214"/>
                </a:lnTo>
                <a:lnTo>
                  <a:pt x="7216187" y="485169"/>
                </a:lnTo>
                <a:lnTo>
                  <a:pt x="7237599" y="446551"/>
                </a:lnTo>
                <a:lnTo>
                  <a:pt x="7253495" y="404848"/>
                </a:lnTo>
                <a:lnTo>
                  <a:pt x="7263388" y="360544"/>
                </a:lnTo>
                <a:lnTo>
                  <a:pt x="7266794" y="314126"/>
                </a:lnTo>
                <a:lnTo>
                  <a:pt x="7263388" y="267708"/>
                </a:lnTo>
                <a:lnTo>
                  <a:pt x="7253495" y="223404"/>
                </a:lnTo>
                <a:lnTo>
                  <a:pt x="7237599" y="181701"/>
                </a:lnTo>
                <a:lnTo>
                  <a:pt x="7216187" y="143083"/>
                </a:lnTo>
                <a:lnTo>
                  <a:pt x="7189746" y="108038"/>
                </a:lnTo>
                <a:lnTo>
                  <a:pt x="7158759" y="77051"/>
                </a:lnTo>
                <a:lnTo>
                  <a:pt x="7123715" y="50609"/>
                </a:lnTo>
                <a:lnTo>
                  <a:pt x="7085097" y="29196"/>
                </a:lnTo>
                <a:lnTo>
                  <a:pt x="7043393" y="13300"/>
                </a:lnTo>
                <a:lnTo>
                  <a:pt x="6999088" y="3406"/>
                </a:lnTo>
                <a:lnTo>
                  <a:pt x="6952667" y="0"/>
                </a:lnTo>
                <a:close/>
              </a:path>
            </a:pathLst>
          </a:custGeom>
          <a:solidFill>
            <a:srgbClr val="FFFFFF"/>
          </a:solidFill>
        </p:spPr>
        <p:txBody>
          <a:bodyPr wrap="square" lIns="0" tIns="0" rIns="0" bIns="0" rtlCol="0"/>
          <a:lstStyle/>
          <a:p>
            <a:endParaRPr sz="2000"/>
          </a:p>
        </p:txBody>
      </p:sp>
      <p:sp>
        <p:nvSpPr>
          <p:cNvPr id="10" name="object 4">
            <a:hlinkClick r:id="rId4"/>
            <a:extLst>
              <a:ext uri="{FF2B5EF4-FFF2-40B4-BE49-F238E27FC236}">
                <a16:creationId xmlns:a16="http://schemas.microsoft.com/office/drawing/2014/main" id="{E423D13C-0831-2A49-128C-F4E8989B7F17}"/>
              </a:ext>
            </a:extLst>
          </p:cNvPr>
          <p:cNvSpPr txBox="1">
            <a:spLocks/>
          </p:cNvSpPr>
          <p:nvPr/>
        </p:nvSpPr>
        <p:spPr>
          <a:xfrm>
            <a:off x="3584020" y="4096560"/>
            <a:ext cx="5018075" cy="322523"/>
          </a:xfrm>
          <a:prstGeom prst="rect">
            <a:avLst/>
          </a:prstGeom>
        </p:spPr>
        <p:txBody>
          <a:bodyPr vert="horz" wrap="square" lIns="0" tIns="14604" rIns="0" bIns="0" rtlCol="0" anchor="ctr">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ct val="100000"/>
              </a:lnSpc>
            </a:pPr>
            <a:r>
              <a:rPr lang="sv-SE" sz="2000" spc="-10">
                <a:solidFill>
                  <a:srgbClr val="6B2879"/>
                </a:solidFill>
                <a:latin typeface="Corbel"/>
                <a:cs typeface="Corbel"/>
              </a:rPr>
              <a:t>upphandlingsmyndigheten.se/frageportalen</a:t>
            </a:r>
            <a:endParaRPr lang="sv-SE" sz="2000">
              <a:latin typeface="Corbel"/>
              <a:cs typeface="Corbel"/>
            </a:endParaRPr>
          </a:p>
        </p:txBody>
      </p:sp>
      <p:grpSp>
        <p:nvGrpSpPr>
          <p:cNvPr id="2" name="Grupp 1" descr="Twitter länk">
            <a:extLst>
              <a:ext uri="{FF2B5EF4-FFF2-40B4-BE49-F238E27FC236}">
                <a16:creationId xmlns:a16="http://schemas.microsoft.com/office/drawing/2014/main" id="{61FA280F-4AED-0526-5BB3-F6B2FF6FA38E}"/>
              </a:ext>
            </a:extLst>
          </p:cNvPr>
          <p:cNvGrpSpPr/>
          <p:nvPr/>
        </p:nvGrpSpPr>
        <p:grpSpPr>
          <a:xfrm>
            <a:off x="1364100" y="5774746"/>
            <a:ext cx="1582833" cy="370998"/>
            <a:chOff x="1364100" y="5774746"/>
            <a:chExt cx="1582833" cy="370998"/>
          </a:xfrm>
        </p:grpSpPr>
        <p:pic>
          <p:nvPicPr>
            <p:cNvPr id="19" name="Bildobjekt 18" descr="Twitter">
              <a:extLst>
                <a:ext uri="{FF2B5EF4-FFF2-40B4-BE49-F238E27FC236}">
                  <a16:creationId xmlns:a16="http://schemas.microsoft.com/office/drawing/2014/main" id="{3336B84E-BBB2-1DF4-BDC0-93F296D6ED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4100" y="5918453"/>
              <a:ext cx="281123" cy="227291"/>
            </a:xfrm>
            <a:prstGeom prst="rect">
              <a:avLst/>
            </a:prstGeom>
          </p:spPr>
        </p:pic>
        <p:sp>
          <p:nvSpPr>
            <p:cNvPr id="18" name="object 4" descr="YouTube">
              <a:hlinkClick r:id="rId6"/>
              <a:extLst>
                <a:ext uri="{FF2B5EF4-FFF2-40B4-BE49-F238E27FC236}">
                  <a16:creationId xmlns:a16="http://schemas.microsoft.com/office/drawing/2014/main" id="{04ADDADF-A0E5-3F7D-5900-BDBBB4419EA1}"/>
                </a:ext>
              </a:extLst>
            </p:cNvPr>
            <p:cNvSpPr txBox="1">
              <a:spLocks/>
            </p:cNvSpPr>
            <p:nvPr/>
          </p:nvSpPr>
          <p:spPr>
            <a:xfrm>
              <a:off x="1742387" y="5774746"/>
              <a:ext cx="1204546"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a:t>@uhmynd</a:t>
              </a:r>
            </a:p>
          </p:txBody>
        </p:sp>
      </p:grpSp>
      <p:sp>
        <p:nvSpPr>
          <p:cNvPr id="21" name="object 4">
            <a:extLst>
              <a:ext uri="{FF2B5EF4-FFF2-40B4-BE49-F238E27FC236}">
                <a16:creationId xmlns:a16="http://schemas.microsoft.com/office/drawing/2014/main" id="{C308F998-3C2C-BCF6-B0ED-D98B5A02EDC4}"/>
              </a:ext>
              <a:ext uri="{C183D7F6-B498-43B3-948B-1728B52AA6E4}">
                <adec:decorative xmlns:adec="http://schemas.microsoft.com/office/drawing/2017/decorative" val="1"/>
              </a:ext>
            </a:extLst>
          </p:cNvPr>
          <p:cNvSpPr txBox="1">
            <a:spLocks/>
          </p:cNvSpPr>
          <p:nvPr/>
        </p:nvSpPr>
        <p:spPr>
          <a:xfrm>
            <a:off x="1737193" y="5772312"/>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b="0"/>
              <a:t>|</a:t>
            </a:r>
          </a:p>
        </p:txBody>
      </p:sp>
      <p:grpSp>
        <p:nvGrpSpPr>
          <p:cNvPr id="3" name="Grupp 2" descr="LinkedIn länk">
            <a:extLst>
              <a:ext uri="{FF2B5EF4-FFF2-40B4-BE49-F238E27FC236}">
                <a16:creationId xmlns:a16="http://schemas.microsoft.com/office/drawing/2014/main" id="{3B8C723D-5FD2-F82E-F04D-712D4E303933}"/>
              </a:ext>
            </a:extLst>
          </p:cNvPr>
          <p:cNvGrpSpPr/>
          <p:nvPr/>
        </p:nvGrpSpPr>
        <p:grpSpPr>
          <a:xfrm>
            <a:off x="3668790" y="5786239"/>
            <a:ext cx="3385153" cy="370998"/>
            <a:chOff x="3668790" y="5786239"/>
            <a:chExt cx="3385153" cy="370998"/>
          </a:xfrm>
        </p:grpSpPr>
        <p:pic>
          <p:nvPicPr>
            <p:cNvPr id="17" name="Bildobjekt 16" descr="Linkedin">
              <a:extLst>
                <a:ext uri="{FF2B5EF4-FFF2-40B4-BE49-F238E27FC236}">
                  <a16:creationId xmlns:a16="http://schemas.microsoft.com/office/drawing/2014/main" id="{C017E343-E9CD-8EA1-C1C3-C1ECCFDCB3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68790" y="5877114"/>
              <a:ext cx="245235" cy="245235"/>
            </a:xfrm>
            <a:prstGeom prst="rect">
              <a:avLst/>
            </a:prstGeom>
          </p:spPr>
        </p:pic>
        <p:sp>
          <p:nvSpPr>
            <p:cNvPr id="16" name="object 4" descr="YouTube">
              <a:hlinkClick r:id="rId8"/>
              <a:extLst>
                <a:ext uri="{FF2B5EF4-FFF2-40B4-BE49-F238E27FC236}">
                  <a16:creationId xmlns:a16="http://schemas.microsoft.com/office/drawing/2014/main" id="{BB08C818-B1FA-C309-374B-D422B5ACC853}"/>
                </a:ext>
              </a:extLst>
            </p:cNvPr>
            <p:cNvSpPr txBox="1">
              <a:spLocks/>
            </p:cNvSpPr>
            <p:nvPr/>
          </p:nvSpPr>
          <p:spPr>
            <a:xfrm>
              <a:off x="4026168" y="5786239"/>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a:t>Upphandlingsmyndigheten</a:t>
              </a:r>
            </a:p>
          </p:txBody>
        </p:sp>
      </p:grpSp>
      <p:sp>
        <p:nvSpPr>
          <p:cNvPr id="20" name="object 4">
            <a:extLst>
              <a:ext uri="{FF2B5EF4-FFF2-40B4-BE49-F238E27FC236}">
                <a16:creationId xmlns:a16="http://schemas.microsoft.com/office/drawing/2014/main" id="{C4B370A9-70E4-0474-4097-16DC44F70F0C}"/>
              </a:ext>
              <a:ext uri="{C183D7F6-B498-43B3-948B-1728B52AA6E4}">
                <adec:decorative xmlns:adec="http://schemas.microsoft.com/office/drawing/2017/decorative" val="1"/>
              </a:ext>
            </a:extLst>
          </p:cNvPr>
          <p:cNvSpPr txBox="1">
            <a:spLocks/>
          </p:cNvSpPr>
          <p:nvPr/>
        </p:nvSpPr>
        <p:spPr>
          <a:xfrm>
            <a:off x="5727302" y="5772312"/>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b="0"/>
              <a:t>|</a:t>
            </a:r>
          </a:p>
        </p:txBody>
      </p:sp>
      <p:grpSp>
        <p:nvGrpSpPr>
          <p:cNvPr id="4" name="Grupp 3" descr="YouTube länk">
            <a:extLst>
              <a:ext uri="{FF2B5EF4-FFF2-40B4-BE49-F238E27FC236}">
                <a16:creationId xmlns:a16="http://schemas.microsoft.com/office/drawing/2014/main" id="{3A6C7491-148E-698C-DBC9-BFB9C6118BD4}"/>
              </a:ext>
            </a:extLst>
          </p:cNvPr>
          <p:cNvGrpSpPr/>
          <p:nvPr/>
        </p:nvGrpSpPr>
        <p:grpSpPr>
          <a:xfrm>
            <a:off x="7593356" y="5786239"/>
            <a:ext cx="3450696" cy="370998"/>
            <a:chOff x="7593356" y="5786239"/>
            <a:chExt cx="3450696" cy="370998"/>
          </a:xfrm>
        </p:grpSpPr>
        <p:pic>
          <p:nvPicPr>
            <p:cNvPr id="15" name="Bildobjekt 14" descr="Youtube">
              <a:extLst>
                <a:ext uri="{FF2B5EF4-FFF2-40B4-BE49-F238E27FC236}">
                  <a16:creationId xmlns:a16="http://schemas.microsoft.com/office/drawing/2014/main" id="{534BEA59-A355-4600-5264-4B651EFA38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93356" y="5888376"/>
              <a:ext cx="299067" cy="209347"/>
            </a:xfrm>
            <a:prstGeom prst="rect">
              <a:avLst/>
            </a:prstGeom>
          </p:spPr>
        </p:pic>
        <p:sp>
          <p:nvSpPr>
            <p:cNvPr id="14" name="object 4" descr="YouTube">
              <a:hlinkClick r:id="rId10"/>
              <a:extLst>
                <a:ext uri="{FF2B5EF4-FFF2-40B4-BE49-F238E27FC236}">
                  <a16:creationId xmlns:a16="http://schemas.microsoft.com/office/drawing/2014/main" id="{AF8D5F73-1E4F-1AA5-F207-925868AA02DF}"/>
                </a:ext>
              </a:extLst>
            </p:cNvPr>
            <p:cNvSpPr txBox="1">
              <a:spLocks/>
            </p:cNvSpPr>
            <p:nvPr/>
          </p:nvSpPr>
          <p:spPr>
            <a:xfrm>
              <a:off x="8016277" y="5786239"/>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a:t>Upphandlingsmyndigheten</a:t>
              </a:r>
            </a:p>
          </p:txBody>
        </p:sp>
      </p:grpSp>
    </p:spTree>
    <p:extLst>
      <p:ext uri="{BB962C8B-B14F-4D97-AF65-F5344CB8AC3E}">
        <p14:creationId xmlns:p14="http://schemas.microsoft.com/office/powerpoint/2010/main" val="2236729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BD65AA1-61DF-DB4C-1840-7EFB7E709566}"/>
              </a:ext>
            </a:extLst>
          </p:cNvPr>
          <p:cNvSpPr>
            <a:spLocks noGrp="1"/>
          </p:cNvSpPr>
          <p:nvPr>
            <p:ph type="title"/>
          </p:nvPr>
        </p:nvSpPr>
        <p:spPr/>
        <p:txBody>
          <a:bodyPr/>
          <a:lstStyle/>
          <a:p>
            <a:r>
              <a:rPr lang="sv-SE"/>
              <a:t>Film om upphandling</a:t>
            </a:r>
          </a:p>
        </p:txBody>
      </p:sp>
      <p:sp>
        <p:nvSpPr>
          <p:cNvPr id="2" name="Platshållare för innehåll 1">
            <a:extLst>
              <a:ext uri="{FF2B5EF4-FFF2-40B4-BE49-F238E27FC236}">
                <a16:creationId xmlns:a16="http://schemas.microsoft.com/office/drawing/2014/main" id="{9200EB39-8060-992A-159C-D91400E86D8A}"/>
              </a:ext>
            </a:extLst>
          </p:cNvPr>
          <p:cNvSpPr>
            <a:spLocks noGrp="1"/>
          </p:cNvSpPr>
          <p:nvPr>
            <p:ph idx="1"/>
          </p:nvPr>
        </p:nvSpPr>
        <p:spPr/>
        <p:txBody>
          <a:bodyPr/>
          <a:lstStyle/>
          <a:p>
            <a:r>
              <a:rPr lang="sv-SE"/>
              <a:t> </a:t>
            </a:r>
          </a:p>
        </p:txBody>
      </p:sp>
      <p:pic>
        <p:nvPicPr>
          <p:cNvPr id="8" name="Onlinemedia 7" descr="Film om upphandling">
            <a:hlinkClick r:id="" action="ppaction://media"/>
            <a:extLst>
              <a:ext uri="{FF2B5EF4-FFF2-40B4-BE49-F238E27FC236}">
                <a16:creationId xmlns:a16="http://schemas.microsoft.com/office/drawing/2014/main" id="{4DD6A713-976E-63FC-A3BF-6A6134B71BBB}"/>
              </a:ext>
            </a:extLst>
          </p:cNvPr>
          <p:cNvPicPr>
            <a:picLocks noRot="1" noChangeAspect="1"/>
          </p:cNvPicPr>
          <p:nvPr>
            <a:videoFile r:link="rId1"/>
          </p:nvPr>
        </p:nvPicPr>
        <p:blipFill>
          <a:blip r:embed="rId4"/>
          <a:srcRect/>
          <a:stretch/>
        </p:blipFill>
        <p:spPr>
          <a:xfrm>
            <a:off x="0" y="0"/>
            <a:ext cx="13174030" cy="6858000"/>
          </a:xfrm>
          <a:prstGeom prst="rect">
            <a:avLst/>
          </a:prstGeom>
        </p:spPr>
      </p:pic>
    </p:spTree>
    <p:extLst>
      <p:ext uri="{BB962C8B-B14F-4D97-AF65-F5344CB8AC3E}">
        <p14:creationId xmlns:p14="http://schemas.microsoft.com/office/powerpoint/2010/main" val="12049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2878859-0403-19F7-3D99-1CD8F60E5DC5}"/>
              </a:ext>
            </a:extLst>
          </p:cNvPr>
          <p:cNvSpPr>
            <a:spLocks noGrp="1"/>
          </p:cNvSpPr>
          <p:nvPr>
            <p:ph type="ctrTitle"/>
          </p:nvPr>
        </p:nvSpPr>
        <p:spPr/>
        <p:txBody>
          <a:bodyPr/>
          <a:lstStyle/>
          <a:p>
            <a:r>
              <a:rPr lang="sv-SE">
                <a:latin typeface="Corbel"/>
              </a:rPr>
              <a:t>1. </a:t>
            </a:r>
            <a:br>
              <a:rPr lang="sv-SE"/>
            </a:br>
            <a:r>
              <a:rPr lang="sv-SE">
                <a:latin typeface="Corbel"/>
              </a:rPr>
              <a:t>Upphandlings-principer att förhålla sig till som beställare </a:t>
            </a:r>
          </a:p>
        </p:txBody>
      </p:sp>
      <p:sp>
        <p:nvSpPr>
          <p:cNvPr id="2" name="Platshållare för sidfot 1">
            <a:extLst>
              <a:ext uri="{FF2B5EF4-FFF2-40B4-BE49-F238E27FC236}">
                <a16:creationId xmlns:a16="http://schemas.microsoft.com/office/drawing/2014/main" id="{45DB6DCF-1033-891A-6AD3-AA4881BF5854}"/>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1179877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7CF778-600E-A37B-9253-0D7CDE806B60}"/>
              </a:ext>
            </a:extLst>
          </p:cNvPr>
          <p:cNvSpPr>
            <a:spLocks noGrp="1"/>
          </p:cNvSpPr>
          <p:nvPr>
            <p:ph type="title"/>
          </p:nvPr>
        </p:nvSpPr>
        <p:spPr/>
        <p:txBody>
          <a:bodyPr/>
          <a:lstStyle/>
          <a:p>
            <a:r>
              <a:rPr lang="sv-SE"/>
              <a:t>De grundläggande upphandlingsprinciperna</a:t>
            </a:r>
          </a:p>
        </p:txBody>
      </p:sp>
      <p:pic>
        <p:nvPicPr>
          <p:cNvPr id="6" name="Platshållare för innehåll 5" descr="Illustration som visar de grundläggande upphandlingsprinciperna.">
            <a:hlinkClick r:id="rId3"/>
            <a:extLst>
              <a:ext uri="{FF2B5EF4-FFF2-40B4-BE49-F238E27FC236}">
                <a16:creationId xmlns:a16="http://schemas.microsoft.com/office/drawing/2014/main" id="{29F02618-26A0-7F85-4577-592109B0DA31}"/>
              </a:ext>
            </a:extLst>
          </p:cNvPr>
          <p:cNvPicPr>
            <a:picLocks noGrp="1" noChangeAspect="1"/>
          </p:cNvPicPr>
          <p:nvPr>
            <p:ph idx="1"/>
          </p:nvPr>
        </p:nvPicPr>
        <p:blipFill>
          <a:blip r:embed="rId4"/>
          <a:stretch>
            <a:fillRect/>
          </a:stretch>
        </p:blipFill>
        <p:spPr>
          <a:xfrm>
            <a:off x="532918" y="1156732"/>
            <a:ext cx="11126164" cy="5291787"/>
          </a:xfrm>
          <a:prstGeom prst="rect">
            <a:avLst/>
          </a:prstGeom>
        </p:spPr>
      </p:pic>
      <p:sp>
        <p:nvSpPr>
          <p:cNvPr id="3" name="Platshållare för sidfot 1">
            <a:extLst>
              <a:ext uri="{FF2B5EF4-FFF2-40B4-BE49-F238E27FC236}">
                <a16:creationId xmlns:a16="http://schemas.microsoft.com/office/drawing/2014/main" id="{758C2721-D4E7-E3EE-8275-345CA1DCB47F}"/>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2876332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677941E8-E86C-FAF0-678D-676A4656E8B3}"/>
              </a:ext>
            </a:extLst>
          </p:cNvPr>
          <p:cNvSpPr>
            <a:spLocks noGrp="1"/>
          </p:cNvSpPr>
          <p:nvPr>
            <p:ph type="title"/>
          </p:nvPr>
        </p:nvSpPr>
        <p:spPr/>
        <p:txBody>
          <a:bodyPr/>
          <a:lstStyle/>
          <a:p>
            <a:r>
              <a:rPr lang="sv-SE">
                <a:latin typeface="Corbel"/>
              </a:rPr>
              <a:t>Principen om öppenhet</a:t>
            </a:r>
            <a:endParaRPr lang="sv-SE"/>
          </a:p>
        </p:txBody>
      </p:sp>
      <p:sp>
        <p:nvSpPr>
          <p:cNvPr id="4" name="Platshållare för text 3">
            <a:extLst>
              <a:ext uri="{FF2B5EF4-FFF2-40B4-BE49-F238E27FC236}">
                <a16:creationId xmlns:a16="http://schemas.microsoft.com/office/drawing/2014/main" id="{05D085D6-884F-80EF-B1C1-66B7EEB40532}"/>
              </a:ext>
            </a:extLst>
          </p:cNvPr>
          <p:cNvSpPr>
            <a:spLocks noGrp="1"/>
          </p:cNvSpPr>
          <p:nvPr>
            <p:ph type="body" sz="quarter" idx="12"/>
          </p:nvPr>
        </p:nvSpPr>
        <p:spPr/>
        <p:txBody>
          <a:bodyPr vert="horz" lIns="91440" tIns="45720" rIns="91440" bIns="45720" rtlCol="0" anchor="t">
            <a:noAutofit/>
          </a:bodyPr>
          <a:lstStyle/>
          <a:p>
            <a:r>
              <a:rPr lang="sv-SE">
                <a:latin typeface="Corbel"/>
              </a:rPr>
              <a:t>Den upphandlande organisationen ska agera på ett öppet sätt.</a:t>
            </a:r>
          </a:p>
          <a:p>
            <a:r>
              <a:rPr lang="sv-SE">
                <a:latin typeface="Corbel"/>
              </a:rPr>
              <a:t>Upphandlings-dokumenten ska vara förutsebara. </a:t>
            </a:r>
          </a:p>
        </p:txBody>
      </p:sp>
      <p:pic>
        <p:nvPicPr>
          <p:cNvPr id="13" name="Bildobjekt 12" descr="Ikon på en megafon">
            <a:extLst>
              <a:ext uri="{FF2B5EF4-FFF2-40B4-BE49-F238E27FC236}">
                <a16:creationId xmlns:a16="http://schemas.microsoft.com/office/drawing/2014/main" id="{36E5D9B9-74EF-4A86-86B8-3C5776104B95}"/>
              </a:ext>
            </a:extLst>
          </p:cNvPr>
          <p:cNvPicPr>
            <a:picLocks noChangeAspect="1"/>
          </p:cNvPicPr>
          <p:nvPr/>
        </p:nvPicPr>
        <p:blipFill>
          <a:blip r:embed="rId3"/>
          <a:stretch>
            <a:fillRect/>
          </a:stretch>
        </p:blipFill>
        <p:spPr>
          <a:xfrm>
            <a:off x="6905625" y="1066576"/>
            <a:ext cx="4880701" cy="4724847"/>
          </a:xfrm>
          <a:prstGeom prst="rect">
            <a:avLst/>
          </a:prstGeom>
        </p:spPr>
      </p:pic>
      <p:sp>
        <p:nvSpPr>
          <p:cNvPr id="3" name="Platshållare för sidfot 2">
            <a:extLst>
              <a:ext uri="{FF2B5EF4-FFF2-40B4-BE49-F238E27FC236}">
                <a16:creationId xmlns:a16="http://schemas.microsoft.com/office/drawing/2014/main" id="{EACE76E8-E047-459B-02CB-CB9685E70936}"/>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1908506722"/>
      </p:ext>
    </p:extLst>
  </p:cSld>
  <p:clrMapOvr>
    <a:masterClrMapping/>
  </p:clrMapOvr>
</p:sld>
</file>

<file path=ppt/theme/theme1.xml><?xml version="1.0" encoding="utf-8"?>
<a:theme xmlns:a="http://schemas.openxmlformats.org/drawingml/2006/main" name="Office-tema">
  <a:themeElements>
    <a:clrScheme name="Upphandlingsmyndigheten">
      <a:dk1>
        <a:srgbClr val="000000"/>
      </a:dk1>
      <a:lt1>
        <a:srgbClr val="FFFFFF"/>
      </a:lt1>
      <a:dk2>
        <a:srgbClr val="6B2879"/>
      </a:dk2>
      <a:lt2>
        <a:srgbClr val="F8C1D7"/>
      </a:lt2>
      <a:accent1>
        <a:srgbClr val="6A2878"/>
      </a:accent1>
      <a:accent2>
        <a:srgbClr val="DD2879"/>
      </a:accent2>
      <a:accent3>
        <a:srgbClr val="008A2B"/>
      </a:accent3>
      <a:accent4>
        <a:srgbClr val="006369"/>
      </a:accent4>
      <a:accent5>
        <a:srgbClr val="89B241"/>
      </a:accent5>
      <a:accent6>
        <a:srgbClr val="E05B27"/>
      </a:accent6>
      <a:hlink>
        <a:srgbClr val="FFFFFF"/>
      </a:hlink>
      <a:folHlink>
        <a:srgbClr val="FFFFFF"/>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bildningsmaterial  Presentationsmall  -  Skrivskyddad" id="{856C288C-4C31-4C84-B213-D5668EF75525}" vid="{A1E27ACC-1405-4DC8-BFE1-D49B53F79ECF}"/>
    </a:ext>
  </a:extLst>
</a:theme>
</file>

<file path=ppt/theme/theme2.xml><?xml version="1.0" encoding="utf-8"?>
<a:theme xmlns:a="http://schemas.openxmlformats.org/drawingml/2006/main" name="Office-tema">
  <a:themeElements>
    <a:clrScheme name="Upphandlingsmyndigheten">
      <a:dk1>
        <a:srgbClr val="000000"/>
      </a:dk1>
      <a:lt1>
        <a:srgbClr val="FFFFFF"/>
      </a:lt1>
      <a:dk2>
        <a:srgbClr val="6B2879"/>
      </a:dk2>
      <a:lt2>
        <a:srgbClr val="F8C1D7"/>
      </a:lt2>
      <a:accent1>
        <a:srgbClr val="6A2878"/>
      </a:accent1>
      <a:accent2>
        <a:srgbClr val="DD2879"/>
      </a:accent2>
      <a:accent3>
        <a:srgbClr val="008A2B"/>
      </a:accent3>
      <a:accent4>
        <a:srgbClr val="006369"/>
      </a:accent4>
      <a:accent5>
        <a:srgbClr val="89B241"/>
      </a:accent5>
      <a:accent6>
        <a:srgbClr val="E05B27"/>
      </a:accent6>
      <a:hlink>
        <a:srgbClr val="FFFFFF"/>
      </a:hlink>
      <a:folHlink>
        <a:srgbClr val="FFFFFF"/>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D300D0856E753418594CFC9A68E72C1" ma:contentTypeVersion="11" ma:contentTypeDescription="Skapa ett nytt dokument." ma:contentTypeScope="" ma:versionID="fb268b5da6cedbab0a1fcbbb59525c60">
  <xsd:schema xmlns:xsd="http://www.w3.org/2001/XMLSchema" xmlns:xs="http://www.w3.org/2001/XMLSchema" xmlns:p="http://schemas.microsoft.com/office/2006/metadata/properties" xmlns:ns2="304154d0-fa7b-4b96-a59e-9cdd455db4d1" xmlns:ns3="8fcdb2d1-5c57-4e27-ae0a-27cc5cb3ad78" targetNamespace="http://schemas.microsoft.com/office/2006/metadata/properties" ma:root="true" ma:fieldsID="cd36527d6d52cfc0803742c44615e586" ns2:_="" ns3:_="">
    <xsd:import namespace="304154d0-fa7b-4b96-a59e-9cdd455db4d1"/>
    <xsd:import namespace="8fcdb2d1-5c57-4e27-ae0a-27cc5cb3ad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4154d0-fa7b-4b96-a59e-9cdd455db4d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cdb2d1-5c57-4e27-ae0a-27cc5cb3ad78"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fcdb2d1-5c57-4e27-ae0a-27cc5cb3ad78">
      <UserInfo>
        <DisplayName>Lena Forsmark</DisplayName>
        <AccountId>124</AccountId>
        <AccountType/>
      </UserInfo>
    </SharedWithUsers>
  </documentManagement>
</p:properties>
</file>

<file path=customXml/itemProps1.xml><?xml version="1.0" encoding="utf-8"?>
<ds:datastoreItem xmlns:ds="http://schemas.openxmlformats.org/officeDocument/2006/customXml" ds:itemID="{0092250A-CF21-4B01-B457-548B6EDB2CD2}">
  <ds:schemaRefs>
    <ds:schemaRef ds:uri="http://schemas.microsoft.com/sharepoint/v3/contenttype/forms"/>
  </ds:schemaRefs>
</ds:datastoreItem>
</file>

<file path=customXml/itemProps2.xml><?xml version="1.0" encoding="utf-8"?>
<ds:datastoreItem xmlns:ds="http://schemas.openxmlformats.org/officeDocument/2006/customXml" ds:itemID="{4F7F7CD6-F573-40D4-B23E-2A8BA1F1CC22}">
  <ds:schemaRefs>
    <ds:schemaRef ds:uri="304154d0-fa7b-4b96-a59e-9cdd455db4d1"/>
    <ds:schemaRef ds:uri="8fcdb2d1-5c57-4e27-ae0a-27cc5cb3ad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DEFEB2-40AA-489C-90E0-3EEEC99054B9}">
  <ds:schemaRef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 ds:uri="8fcdb2d1-5c57-4e27-ae0a-27cc5cb3ad78"/>
    <ds:schemaRef ds:uri="304154d0-fa7b-4b96-a59e-9cdd455db4d1"/>
    <ds:schemaRef ds:uri="http://purl.org/dc/terms/"/>
  </ds:schemaRefs>
</ds:datastoreItem>
</file>

<file path=docProps/app.xml><?xml version="1.0" encoding="utf-8"?>
<Properties xmlns="http://schemas.openxmlformats.org/officeDocument/2006/extended-properties" xmlns:vt="http://schemas.openxmlformats.org/officeDocument/2006/docPropsVTypes">
  <Template>Orginal - Utbildningsmaterial  Presentationsmall (4)</Template>
  <TotalTime>28</TotalTime>
  <Words>8942</Words>
  <Application>Microsoft Office PowerPoint</Application>
  <PresentationFormat>Bredbild</PresentationFormat>
  <Paragraphs>782</Paragraphs>
  <Slides>58</Slides>
  <Notes>56</Notes>
  <HiddenSlides>1</HiddenSlides>
  <MMClips>1</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58</vt:i4>
      </vt:variant>
    </vt:vector>
  </HeadingPairs>
  <TitlesOfParts>
    <vt:vector size="67" baseType="lpstr">
      <vt:lpstr>Arial</vt:lpstr>
      <vt:lpstr>Arial,Sans-Serif</vt:lpstr>
      <vt:lpstr>Calibri</vt:lpstr>
      <vt:lpstr>Corbel</vt:lpstr>
      <vt:lpstr>IBM Plex Sans</vt:lpstr>
      <vt:lpstr>Segoe UI</vt:lpstr>
      <vt:lpstr>sirba-web</vt:lpstr>
      <vt:lpstr>Office-tema</vt:lpstr>
      <vt:lpstr>Office-tema</vt:lpstr>
      <vt:lpstr>Skapa goda förutsättningar för inköp Målgrupp: Beställare med inköpsbehov</vt:lpstr>
      <vt:lpstr>Instruktioner</vt:lpstr>
      <vt:lpstr>Inledning</vt:lpstr>
      <vt:lpstr>INNEHÅLL</vt:lpstr>
      <vt:lpstr>Beställarens roll </vt:lpstr>
      <vt:lpstr>Film om upphandling</vt:lpstr>
      <vt:lpstr>1.  Upphandlings-principer att förhålla sig till som beställare </vt:lpstr>
      <vt:lpstr>De grundläggande upphandlingsprinciperna</vt:lpstr>
      <vt:lpstr>Principen om öppenhet</vt:lpstr>
      <vt:lpstr>Principen om likabehandling</vt:lpstr>
      <vt:lpstr>Principen om icke-diskriminering</vt:lpstr>
      <vt:lpstr>2.  Inköpsprocessen</vt:lpstr>
      <vt:lpstr>Inköpsprocessen  Steg för steg </vt:lpstr>
      <vt:lpstr>Zon 1 – Förbereda</vt:lpstr>
      <vt:lpstr>Beskriv behoven genom tidig dialog</vt:lpstr>
      <vt:lpstr>Formulera och ställ krav på upphandlingsföremålet</vt:lpstr>
      <vt:lpstr>Zon 2 – Utvärdera anbud </vt:lpstr>
      <vt:lpstr>Anbudsutvärdering </vt:lpstr>
      <vt:lpstr>Zon 3 - Uppföljning av avtal</vt:lpstr>
      <vt:lpstr>Varför avtals- uppföljning?</vt:lpstr>
      <vt:lpstr>3.  Hållbar upphandling</vt:lpstr>
      <vt:lpstr>Illustration hållbart samhälle</vt:lpstr>
      <vt:lpstr>Agenda 2030 är två upphandlingar bort</vt:lpstr>
      <vt:lpstr>De tre dimensionerna av hållbarhet</vt:lpstr>
      <vt:lpstr>Illustration Hållbarhetskrav i upphandling</vt:lpstr>
      <vt:lpstr>Illustration. Hållbarhetskrav utifrån Agenda 2030</vt:lpstr>
      <vt:lpstr>Hitta hållbarhetskrav på upphandlingsmyndigheten.se</vt:lpstr>
      <vt:lpstr>Sammanfattning</vt:lpstr>
      <vt:lpstr>4.  Hantering av personuppgifter i upphandling (GDPR)</vt:lpstr>
      <vt:lpstr>GDPR i inköpsprocessen</vt:lpstr>
      <vt:lpstr>GDPR i inköpsprocessen</vt:lpstr>
      <vt:lpstr>GDPR i inköpsprocessen</vt:lpstr>
      <vt:lpstr>5.  Upphandla rättssäkert</vt:lpstr>
      <vt:lpstr>Korruption &amp; jäv  vid offentlig upphandling</vt:lpstr>
      <vt:lpstr>Citat om korruption</vt:lpstr>
      <vt:lpstr>Korruption kan vara brottsligt!</vt:lpstr>
      <vt:lpstr>Bestämmelser om jäv </vt:lpstr>
      <vt:lpstr>Offentlighet och sekretess</vt:lpstr>
      <vt:lpstr>Sekretess inom offentlig upphandling</vt:lpstr>
      <vt:lpstr>6. Samordna  köpkraft genom beställarnätverk</vt:lpstr>
      <vt:lpstr>Beställarnätverk</vt:lpstr>
      <vt:lpstr>Etablera och driva beställarnätverk</vt:lpstr>
      <vt:lpstr>7.  Lärande exempel  och övningar</vt:lpstr>
      <vt:lpstr>Tidig dialog</vt:lpstr>
      <vt:lpstr>Vad gav dialogen?</vt:lpstr>
      <vt:lpstr>Vad ger tidig dialog  för din organisation?   Vilka för- och nackdelar finns? </vt:lpstr>
      <vt:lpstr>Funktionskrav</vt:lpstr>
      <vt:lpstr>Varför funktionskrav?</vt:lpstr>
      <vt:lpstr>Varför ska man använda sig av funktionskrav istället för detaljkrav?   Vilka fördelar finns?</vt:lpstr>
      <vt:lpstr>Hållbar upphandling</vt:lpstr>
      <vt:lpstr>Framgångs- faktorer</vt:lpstr>
      <vt:lpstr>Hur kan man på bästa sätt använda sig av hållbarhetskrav i upphandling?</vt:lpstr>
      <vt:lpstr>Förebygg eventuella jävssituationer</vt:lpstr>
      <vt:lpstr>Kontrollfrågor</vt:lpstr>
      <vt:lpstr>Förebygg och motverka korruption vid offentlig upphandling</vt:lpstr>
      <vt:lpstr>Korruptionskollen</vt:lpstr>
      <vt:lpstr>Sammanfattning och tips</vt:lpstr>
      <vt:lpstr>Mer inspiration och vägledning hittar du här</vt:lpstr>
    </vt:vector>
  </TitlesOfParts>
  <Company>Upphandlingsmyndigheten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 the trainer Målgrupp: Beställare med inköpsbehov</dc:title>
  <dc:creator>Nalinn Altuntas</dc:creator>
  <cp:lastModifiedBy>Elisabeth Merck Rasin</cp:lastModifiedBy>
  <cp:revision>2</cp:revision>
  <dcterms:created xsi:type="dcterms:W3CDTF">2022-11-08T10:58:27Z</dcterms:created>
  <dcterms:modified xsi:type="dcterms:W3CDTF">2023-01-25T12:42:01Z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0x010100ED300D0856E753418594CFC9A68E72C1</vt:lpwstr>
  </property>
</Properties>
</file>