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81" r:id="rId2"/>
    <p:sldId id="279" r:id="rId3"/>
    <p:sldId id="282" r:id="rId4"/>
    <p:sldId id="283" r:id="rId5"/>
    <p:sldId id="284" r:id="rId6"/>
    <p:sldId id="285" r:id="rId7"/>
    <p:sldId id="286" r:id="rId8"/>
    <p:sldId id="287" r:id="rId9"/>
    <p:sldId id="280" r:id="rId1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955290-709E-0409-46E9-5D7209C6A3B8}" name="Anna Larka" initials="AL" userId="S::anna.larka@uhmynd.se::79476431-be08-4204-9279-ed250e70328a" providerId="AD"/>
  <p188:author id="{E55EFECB-0932-726A-E60D-AAC31213B172}" name="Sofia Mårtensson" initials="SM" userId="S::sofia.martensson@uhmynd.se::27742e8a-6cc8-46c2-93b2-265f14aab75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B2879"/>
    <a:srgbClr val="DD28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62041" autoAdjust="0"/>
  </p:normalViewPr>
  <p:slideViewPr>
    <p:cSldViewPr snapToGrid="0" snapToObjects="1">
      <p:cViewPr varScale="1">
        <p:scale>
          <a:sx n="77" d="100"/>
          <a:sy n="77" d="100"/>
        </p:scale>
        <p:origin x="1448"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16A953-909E-0442-8772-67DAD1A9B8A4}" type="datetimeFigureOut">
              <a:rPr lang="sv-SE" smtClean="0"/>
              <a:t>2022-11-30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B473DD-EFE9-BE41-8E83-32337D6D47A0}" type="slidenum">
              <a:rPr lang="sv-SE" smtClean="0"/>
              <a:t>‹#›</a:t>
            </a:fld>
            <a:endParaRPr lang="sv-SE"/>
          </a:p>
        </p:txBody>
      </p:sp>
    </p:spTree>
    <p:extLst>
      <p:ext uri="{BB962C8B-B14F-4D97-AF65-F5344CB8AC3E}">
        <p14:creationId xmlns:p14="http://schemas.microsoft.com/office/powerpoint/2010/main" val="2200979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CB473DD-EFE9-BE41-8E83-32337D6D47A0}" type="slidenum">
              <a:rPr lang="sv-SE" smtClean="0"/>
              <a:t>1</a:t>
            </a:fld>
            <a:endParaRPr lang="sv-SE"/>
          </a:p>
        </p:txBody>
      </p:sp>
    </p:spTree>
    <p:extLst>
      <p:ext uri="{BB962C8B-B14F-4D97-AF65-F5344CB8AC3E}">
        <p14:creationId xmlns:p14="http://schemas.microsoft.com/office/powerpoint/2010/main" val="4042425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B473DD-EFE9-BE41-8E83-32337D6D47A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5889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CB473DD-EFE9-BE41-8E83-32337D6D47A0}" type="slidenum">
              <a:rPr lang="sv-SE" smtClean="0"/>
              <a:t>3</a:t>
            </a:fld>
            <a:endParaRPr lang="sv-SE"/>
          </a:p>
        </p:txBody>
      </p:sp>
    </p:spTree>
    <p:extLst>
      <p:ext uri="{BB962C8B-B14F-4D97-AF65-F5344CB8AC3E}">
        <p14:creationId xmlns:p14="http://schemas.microsoft.com/office/powerpoint/2010/main" val="1921351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dirty="0">
                <a:solidFill>
                  <a:srgbClr val="000000"/>
                </a:solidFill>
                <a:effectLst/>
                <a:latin typeface="+mn-lt"/>
              </a:rPr>
              <a:t>GRUNDLÄGGANDE INFORMATION:</a:t>
            </a:r>
          </a:p>
          <a:p>
            <a:r>
              <a:rPr lang="sv-SE" sz="1200" b="0" i="0" dirty="0">
                <a:solidFill>
                  <a:srgbClr val="000000"/>
                </a:solidFill>
                <a:effectLst/>
                <a:latin typeface="+mn-lt"/>
              </a:rPr>
              <a:t>--------------------------------------------------</a:t>
            </a:r>
          </a:p>
          <a:p>
            <a:endParaRPr lang="sv-SE" sz="1200" b="1" i="0" dirty="0">
              <a:solidFill>
                <a:srgbClr val="000000"/>
              </a:solidFill>
              <a:effectLst/>
              <a:latin typeface="+mn-lt"/>
            </a:endParaRPr>
          </a:p>
          <a:p>
            <a:r>
              <a:rPr lang="sv-SE" sz="1200" b="1" i="0" dirty="0">
                <a:solidFill>
                  <a:srgbClr val="000000"/>
                </a:solidFill>
                <a:effectLst/>
                <a:latin typeface="+mn-lt"/>
              </a:rPr>
              <a:t>Offentliga inköp genomförs i ett komplext system</a:t>
            </a:r>
            <a:endParaRPr lang="sv-SE" sz="1200" b="0" i="0" dirty="0">
              <a:solidFill>
                <a:srgbClr val="000000"/>
              </a:solidFill>
              <a:effectLst/>
              <a:latin typeface="+mn-lt"/>
            </a:endParaRPr>
          </a:p>
          <a:p>
            <a:r>
              <a:rPr lang="sv-SE" sz="1200" b="0" i="0" dirty="0">
                <a:solidFill>
                  <a:srgbClr val="000000"/>
                </a:solidFill>
                <a:effectLst/>
                <a:latin typeface="+mn-lt"/>
              </a:rPr>
              <a:t>Delarna i det offentliga inköpssystemet behöver hänga ihop och tillsammans skapa en fungerande helhet.</a:t>
            </a:r>
          </a:p>
          <a:p>
            <a:r>
              <a:rPr lang="sv-SE" sz="1200" b="0" i="0" dirty="0">
                <a:solidFill>
                  <a:srgbClr val="000000"/>
                </a:solidFill>
                <a:effectLst/>
                <a:latin typeface="+mn-lt"/>
              </a:rPr>
              <a:t>De behöver också fungera väl i enskilda delar. Enskilda organisationer behöver se sitt ansvar för helheten och ta tillvara möjligheterna med samverkan.</a:t>
            </a:r>
          </a:p>
          <a:p>
            <a:endParaRPr lang="sv-SE" sz="1200" b="0" i="0" dirty="0">
              <a:solidFill>
                <a:srgbClr val="000000"/>
              </a:solidFill>
              <a:effectLst/>
              <a:latin typeface="+mn-lt"/>
            </a:endParaRPr>
          </a:p>
          <a:p>
            <a:r>
              <a:rPr lang="sv-SE" sz="1200" b="1" dirty="0">
                <a:effectLst/>
                <a:latin typeface="+mn-lt"/>
              </a:rPr>
              <a:t>Styra och leda offentlig inköpsverksamhe</a:t>
            </a:r>
            <a:r>
              <a:rPr lang="sv-SE" sz="1200" b="1" i="0" dirty="0">
                <a:solidFill>
                  <a:srgbClr val="000000"/>
                </a:solidFill>
                <a:effectLst/>
                <a:latin typeface="+mn-lt"/>
              </a:rPr>
              <a:t>t</a:t>
            </a:r>
          </a:p>
          <a:p>
            <a:r>
              <a:rPr lang="sv-SE" sz="1200" b="0" i="0" dirty="0">
                <a:solidFill>
                  <a:srgbClr val="000000"/>
                </a:solidFill>
                <a:effectLst/>
                <a:latin typeface="+mn-lt"/>
              </a:rPr>
              <a:t>Upphandling har kraft. Denna kraft kan ni rikta för att snabbare utveckla och förändra, men lämnad åt slumpen kan den lika gärna hindra och fördröja något ni vill åstadkomma. Skillnaden handlar om att skapa förutsättningar för träffsäker upphandling genom er styrning och ledning och att ni tar vara på inköpsverksamheten som ett verktyg för verksamhetsutveckling och hållbar utveckling.</a:t>
            </a:r>
          </a:p>
          <a:p>
            <a:endParaRPr lang="sv-SE" sz="1200" b="0" i="0" dirty="0">
              <a:solidFill>
                <a:srgbClr val="000000"/>
              </a:solidFill>
              <a:effectLst/>
              <a:latin typeface="+mn-lt"/>
            </a:endParaRPr>
          </a:p>
          <a:p>
            <a:r>
              <a:rPr lang="sv-SE" sz="1200" b="0" i="0" dirty="0">
                <a:solidFill>
                  <a:srgbClr val="000000"/>
                </a:solidFill>
                <a:effectLst/>
                <a:latin typeface="+mn-lt"/>
              </a:rPr>
              <a:t>Som politiker styr och leder du inte det dagliga arbetet men du skapar förutsättningarna och ”sätter arenan” för tjänstemännen att arbeta på. För att möjliggöra träffsäker upphandling behöver er kommun/region ha en ändamålsenlig inköpsorganisation som ger inköpsverksamheten goda förutsättningar att genomföra träffsäkra upphandlingar.</a:t>
            </a:r>
          </a:p>
          <a:p>
            <a:endParaRPr lang="sv-SE" sz="1200" b="0" i="0" dirty="0">
              <a:solidFill>
                <a:srgbClr val="000000"/>
              </a:solidFill>
              <a:effectLst/>
              <a:latin typeface="+mn-lt"/>
            </a:endParaRPr>
          </a:p>
          <a:p>
            <a:endParaRPr lang="sv-SE" sz="1200" b="0" i="0" dirty="0">
              <a:solidFill>
                <a:srgbClr val="000000"/>
              </a:solidFill>
              <a:effectLst/>
              <a:latin typeface="+mn-lt"/>
            </a:endParaRPr>
          </a:p>
          <a:p>
            <a:r>
              <a:rPr lang="sv-SE" sz="1200" b="0" i="0" dirty="0">
                <a:solidFill>
                  <a:srgbClr val="000000"/>
                </a:solidFill>
                <a:effectLst/>
                <a:latin typeface="+mn-lt"/>
              </a:rPr>
              <a:t>AKTÖRER:</a:t>
            </a:r>
          </a:p>
          <a:p>
            <a:r>
              <a:rPr lang="sv-SE" sz="1200" b="0" i="0" dirty="0">
                <a:solidFill>
                  <a:srgbClr val="000000"/>
                </a:solidFill>
                <a:effectLst/>
                <a:latin typeface="+mn-lt"/>
              </a:rPr>
              <a:t>--------------------------------------------------</a:t>
            </a:r>
          </a:p>
          <a:p>
            <a:endParaRPr lang="sv-SE" sz="1200" b="1" i="0"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dirty="0">
                <a:solidFill>
                  <a:srgbClr val="000000"/>
                </a:solidFill>
                <a:effectLst/>
                <a:latin typeface="+mn-lt"/>
              </a:rPr>
              <a:t>Nationell styrning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dirty="0">
                <a:solidFill>
                  <a:srgbClr val="000000"/>
                </a:solidFill>
                <a:effectLst/>
                <a:latin typeface="+mn-lt"/>
              </a:rPr>
              <a:t>Regeringskansliet, statliga myndigheter, europeiska kommissionen, intresseorganisationer, branschorganisationer mm.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dirty="0">
                <a:solidFill>
                  <a:srgbClr val="000000"/>
                </a:solidFill>
                <a:effectLst/>
                <a:latin typeface="+mn-lt"/>
              </a:rPr>
              <a:t>Strategisk samverkan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dirty="0">
                <a:solidFill>
                  <a:srgbClr val="000000"/>
                </a:solidFill>
                <a:effectLst/>
                <a:latin typeface="+mn-lt"/>
              </a:rPr>
              <a:t>Till exempel andra upphandlande organisationer.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dirty="0">
                <a:solidFill>
                  <a:srgbClr val="000000"/>
                </a:solidFill>
                <a:effectLst/>
                <a:latin typeface="+mn-lt"/>
              </a:rPr>
              <a:t>Styrning av inköpsverksamhet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dirty="0">
                <a:solidFill>
                  <a:srgbClr val="000000"/>
                </a:solidFill>
                <a:effectLst/>
                <a:latin typeface="+mn-lt"/>
              </a:rPr>
              <a:t>Höga chefer, generaldirektörer, kommundirektörer, stabsfunktioner.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dirty="0">
                <a:solidFill>
                  <a:srgbClr val="000000"/>
                </a:solidFill>
                <a:effectLst/>
                <a:latin typeface="+mn-lt"/>
              </a:rPr>
              <a:t>Strategisk inköpsarbete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dirty="0">
                <a:solidFill>
                  <a:srgbClr val="000000"/>
                </a:solidFill>
                <a:effectLst/>
                <a:latin typeface="+mn-lt"/>
              </a:rPr>
              <a:t>Inköpschefer, kategoriledare, verksamhetschefer.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dirty="0">
                <a:solidFill>
                  <a:srgbClr val="000000"/>
                </a:solidFill>
                <a:effectLst/>
                <a:latin typeface="+mn-lt"/>
              </a:rPr>
              <a:t>Taktiskt inköpsarbete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dirty="0">
                <a:solidFill>
                  <a:srgbClr val="000000"/>
                </a:solidFill>
                <a:effectLst/>
                <a:latin typeface="+mn-lt"/>
              </a:rPr>
              <a:t>Upphandlare, inköpare.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dirty="0">
                <a:solidFill>
                  <a:srgbClr val="000000"/>
                </a:solidFill>
                <a:effectLst/>
                <a:latin typeface="+mn-lt"/>
              </a:rPr>
              <a:t>Operativt inköpsarbete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dirty="0">
                <a:solidFill>
                  <a:srgbClr val="000000"/>
                </a:solidFill>
                <a:effectLst/>
                <a:latin typeface="+mn-lt"/>
              </a:rPr>
              <a:t>Inköpare, personal med inköpsdelegation.</a:t>
            </a:r>
          </a:p>
        </p:txBody>
      </p:sp>
      <p:sp>
        <p:nvSpPr>
          <p:cNvPr id="4" name="Platshållare för bildnummer 3"/>
          <p:cNvSpPr>
            <a:spLocks noGrp="1"/>
          </p:cNvSpPr>
          <p:nvPr>
            <p:ph type="sldNum" sz="quarter" idx="5"/>
          </p:nvPr>
        </p:nvSpPr>
        <p:spPr/>
        <p:txBody>
          <a:bodyPr/>
          <a:lstStyle/>
          <a:p>
            <a:fld id="{ACB473DD-EFE9-BE41-8E83-32337D6D47A0}" type="slidenum">
              <a:rPr lang="sv-SE" smtClean="0"/>
              <a:t>4</a:t>
            </a:fld>
            <a:endParaRPr lang="sv-SE"/>
          </a:p>
        </p:txBody>
      </p:sp>
    </p:spTree>
    <p:extLst>
      <p:ext uri="{BB962C8B-B14F-4D97-AF65-F5344CB8AC3E}">
        <p14:creationId xmlns:p14="http://schemas.microsoft.com/office/powerpoint/2010/main" val="4292409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dirty="0">
                <a:latin typeface="+mn-lt"/>
              </a:rPr>
              <a:t>GRUNDLÄGGANDE INFORMATION:</a:t>
            </a:r>
          </a:p>
          <a:p>
            <a:r>
              <a:rPr lang="sv-SE" sz="1200" b="0" dirty="0">
                <a:latin typeface="+mn-lt"/>
              </a:rPr>
              <a:t>-------------------------------------------------</a:t>
            </a:r>
          </a:p>
          <a:p>
            <a:endParaRPr lang="sv-SE" sz="1200" b="1" dirty="0">
              <a:latin typeface="+mn-lt"/>
            </a:endParaRPr>
          </a:p>
          <a:p>
            <a:r>
              <a:rPr lang="sv-SE" sz="1200" b="1" u="sng" dirty="0">
                <a:latin typeface="+mn-lt"/>
              </a:rPr>
              <a:t>De grundläggande upphandlingsprinciperna</a:t>
            </a:r>
          </a:p>
          <a:p>
            <a:r>
              <a:rPr lang="sv-SE" sz="1200" dirty="0">
                <a:latin typeface="+mn-lt"/>
              </a:rPr>
              <a:t>De grundläggande upphandlingsprinciperna är basen för hela upphandlingslagstiftningen. De lagar som styr all offentlig upphandling bygger på fem grundprinciper som har sin grund i EU-rätten. Bestämmelserna i upphandlingslagarna ska alltid tolkas mot bakgrund av dem.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dirty="0">
              <a:latin typeface="+mn-lt"/>
            </a:endParaRPr>
          </a:p>
          <a:p>
            <a:pPr>
              <a:lnSpc>
                <a:spcPts val="1300"/>
              </a:lnSpc>
            </a:pPr>
            <a:r>
              <a:rPr lang="sv-SE" sz="1200" b="1" dirty="0">
                <a:latin typeface="+mn-lt"/>
              </a:rPr>
              <a:t>Principen om ickediskriminering</a:t>
            </a:r>
            <a:endParaRPr lang="sv-SE" sz="1200" b="1" dirty="0">
              <a:effectLst/>
              <a:latin typeface="+mn-lt"/>
              <a:ea typeface="MS Mincho" panose="02020609040205080304" pitchFamily="49" charset="-128"/>
              <a:cs typeface="Times New Roman" panose="02020603050405020304" pitchFamily="18" charset="0"/>
            </a:endParaRPr>
          </a:p>
          <a:p>
            <a:pPr marL="0" indent="0">
              <a:buFontTx/>
              <a:buNone/>
            </a:pPr>
            <a:r>
              <a:rPr lang="sv-SE" sz="1200" b="0" i="0" dirty="0">
                <a:solidFill>
                  <a:srgbClr val="000000"/>
                </a:solidFill>
                <a:effectLst/>
                <a:latin typeface="+mn-lt"/>
              </a:rPr>
              <a:t>Icke-diskrimineringsprincipen innebär att det är förbjudet att diskriminera leverantörer på grund av nationalitet. Den upphandlande myndigheten eller enheten får inte ställa krav som bara svenska leverantörer känner till eller kan klara av att uppfylla. Det gäller även om organisationen inte förväntar sig anbud av några utländska leverantörer. Lokala leverantörer får inte ges företräde.</a:t>
            </a:r>
            <a:endParaRPr lang="sv-SE" sz="1200" dirty="0">
              <a:latin typeface="+mn-lt"/>
            </a:endParaRPr>
          </a:p>
          <a:p>
            <a:endParaRPr lang="sv-SE" sz="1200" dirty="0">
              <a:effectLst/>
              <a:latin typeface="+mn-lt"/>
              <a:ea typeface="MS Mincho" panose="02020609040205080304" pitchFamily="49" charset="-128"/>
              <a:cs typeface="Times New Roman" panose="02020603050405020304" pitchFamily="18" charset="0"/>
            </a:endParaRPr>
          </a:p>
          <a:p>
            <a:r>
              <a:rPr lang="sv-SE" sz="1200" b="1" dirty="0">
                <a:latin typeface="+mn-lt"/>
              </a:rPr>
              <a:t>Principen om likabehandling</a:t>
            </a:r>
            <a:endParaRPr lang="sv-SE" sz="1200" b="1" dirty="0">
              <a:effectLst/>
              <a:latin typeface="+mn-lt"/>
              <a:ea typeface="MS Mincho" panose="02020609040205080304" pitchFamily="49" charset="-128"/>
              <a:cs typeface="Times New Roman" panose="02020603050405020304" pitchFamily="18" charset="0"/>
            </a:endParaRPr>
          </a:p>
          <a:p>
            <a:pPr algn="l"/>
            <a:r>
              <a:rPr lang="sv-SE" sz="1200" b="0" i="0" dirty="0">
                <a:solidFill>
                  <a:srgbClr val="000000"/>
                </a:solidFill>
                <a:effectLst/>
                <a:latin typeface="+mn-lt"/>
              </a:rPr>
              <a:t>Likabehandlingsprincipen innebär att leverantörer i lika situationer ska behandlas lika. Alla leverantörer ska exempelvis få samma information vid samma tillfälle. Ytterligare ett exempel är att det inte går att acceptera ett anbud som lämnats in för sent, eftersom samma regler och tidsfrister ska gälla alla. </a:t>
            </a:r>
          </a:p>
          <a:p>
            <a:pPr marL="628650" marR="44450" lvl="2" indent="-171450">
              <a:lnSpc>
                <a:spcPct val="108900"/>
              </a:lnSpc>
              <a:spcBef>
                <a:spcPts val="95"/>
              </a:spcBef>
              <a:buClr>
                <a:srgbClr val="6B2879"/>
              </a:buClr>
              <a:buSzPct val="120731"/>
              <a:buFontTx/>
              <a:buChar char="-"/>
              <a:tabLst>
                <a:tab pos="535940" algn="l"/>
                <a:tab pos="536575" algn="l"/>
              </a:tabLst>
              <a:defRPr/>
            </a:pPr>
            <a:endParaRPr lang="sv-SE" sz="1200" dirty="0">
              <a:solidFill>
                <a:srgbClr val="FFFFFF"/>
              </a:solidFill>
              <a:latin typeface="+mn-lt"/>
            </a:endParaRPr>
          </a:p>
          <a:p>
            <a:pPr marL="0" indent="0">
              <a:buNone/>
            </a:pPr>
            <a:r>
              <a:rPr lang="sv-SE" sz="1200" b="1" dirty="0">
                <a:latin typeface="+mn-lt"/>
              </a:rPr>
              <a:t>Proportionalitetsprincipen</a:t>
            </a:r>
          </a:p>
          <a:p>
            <a:pPr marL="0" indent="0">
              <a:buNone/>
            </a:pPr>
            <a:r>
              <a:rPr lang="sv-SE" sz="1200" b="0" i="0" dirty="0">
                <a:solidFill>
                  <a:srgbClr val="000000"/>
                </a:solidFill>
                <a:effectLst/>
                <a:latin typeface="+mn-lt"/>
              </a:rPr>
              <a:t>Med principen om proportionalitet menas att kraven, kriterierna och villkoren i upphandlingen ska vara rimliga i förhållande till det som upphandlas. Kraven ska vara både lämpliga och nödvändiga för att uppnå syftet med upphandlingen. </a:t>
            </a:r>
          </a:p>
          <a:p>
            <a:pPr marL="0" indent="0">
              <a:buNone/>
            </a:pPr>
            <a:endParaRPr lang="sv-SE" sz="1200" b="0" i="0" dirty="0">
              <a:solidFill>
                <a:srgbClr val="000000"/>
              </a:solidFill>
              <a:effectLst/>
              <a:latin typeface="+mn-lt"/>
            </a:endParaRPr>
          </a:p>
          <a:p>
            <a:pPr marL="0" indent="0">
              <a:buNone/>
            </a:pPr>
            <a:r>
              <a:rPr lang="sv-SE" sz="1200" b="0" i="0" dirty="0">
                <a:solidFill>
                  <a:srgbClr val="000000"/>
                </a:solidFill>
                <a:effectLst/>
                <a:latin typeface="+mn-lt"/>
              </a:rPr>
              <a:t>Om det finns flera alternativ bör den upphandlande myndigheten eller enheten välja det alternativ som är minst belastande för leverantörerna. </a:t>
            </a:r>
          </a:p>
          <a:p>
            <a:pPr marL="0" indent="0">
              <a:buNone/>
            </a:pPr>
            <a:endParaRPr lang="sv-SE" sz="1200" dirty="0">
              <a:latin typeface="+mn-lt"/>
            </a:endParaRPr>
          </a:p>
          <a:p>
            <a:pPr marL="0" indent="0">
              <a:buNone/>
            </a:pPr>
            <a:r>
              <a:rPr lang="sv-SE" sz="1200" b="1" dirty="0">
                <a:latin typeface="+mn-lt"/>
              </a:rPr>
              <a:t>Principen om öppenhe</a:t>
            </a:r>
            <a:r>
              <a:rPr lang="sv-SE" sz="1200" dirty="0">
                <a:latin typeface="+mn-lt"/>
              </a:rPr>
              <a:t>t</a:t>
            </a:r>
          </a:p>
          <a:p>
            <a:pPr algn="l"/>
            <a:r>
              <a:rPr lang="sv-SE" sz="1200" b="0" i="0" dirty="0">
                <a:solidFill>
                  <a:srgbClr val="000000"/>
                </a:solidFill>
                <a:effectLst/>
                <a:latin typeface="+mn-lt"/>
              </a:rPr>
              <a:t>Öppenhetsprincipen (transparensprincipen) innebär att en upphandlande myndighet eller enhet ska agera på ett öppet sätt. Det handlar exempelvis om att inte hemlighålla uppgifter om upphandlingen. </a:t>
            </a:r>
          </a:p>
          <a:p>
            <a:pPr algn="l"/>
            <a:r>
              <a:rPr lang="sv-SE" sz="1200" b="0" i="0" dirty="0">
                <a:solidFill>
                  <a:srgbClr val="000000"/>
                </a:solidFill>
                <a:effectLst/>
                <a:latin typeface="+mn-lt"/>
              </a:rPr>
              <a:t>Upphandlingsdokumenten ska vara förutsebara, det vill säga: </a:t>
            </a:r>
          </a:p>
          <a:p>
            <a:pPr algn="l"/>
            <a:endParaRPr lang="sv-SE" sz="1200" b="0" i="0" dirty="0">
              <a:solidFill>
                <a:srgbClr val="000000"/>
              </a:solidFill>
              <a:effectLst/>
              <a:latin typeface="+mn-lt"/>
            </a:endParaRPr>
          </a:p>
          <a:p>
            <a:pPr marL="171450" indent="-171450" algn="l">
              <a:buFontTx/>
              <a:buChar char="-"/>
            </a:pPr>
            <a:r>
              <a:rPr lang="sv-SE" sz="1200" b="0" i="0" dirty="0">
                <a:solidFill>
                  <a:srgbClr val="000000"/>
                </a:solidFill>
                <a:effectLst/>
                <a:latin typeface="+mn-lt"/>
              </a:rPr>
              <a:t>Klart och tydligt formulerade. </a:t>
            </a:r>
          </a:p>
          <a:p>
            <a:pPr marL="171450" indent="-171450" algn="l">
              <a:buFontTx/>
              <a:buChar char="-"/>
            </a:pPr>
            <a:r>
              <a:rPr lang="sv-SE" sz="1200" b="0" i="0" dirty="0">
                <a:solidFill>
                  <a:srgbClr val="000000"/>
                </a:solidFill>
                <a:effectLst/>
                <a:latin typeface="+mn-lt"/>
              </a:rPr>
              <a:t>Innehålla samtliga krav som ställs. </a:t>
            </a:r>
          </a:p>
          <a:p>
            <a:pPr marL="171450" indent="-171450" algn="l">
              <a:buFontTx/>
              <a:buChar char="-"/>
            </a:pPr>
            <a:r>
              <a:rPr lang="sv-SE" sz="1200" b="0" i="0" dirty="0">
                <a:solidFill>
                  <a:srgbClr val="000000"/>
                </a:solidFill>
                <a:effectLst/>
                <a:latin typeface="+mn-lt"/>
              </a:rPr>
              <a:t>Ha information om hur upphandlingen kommer att genomföras. </a:t>
            </a:r>
          </a:p>
          <a:p>
            <a:pPr algn="l"/>
            <a:endParaRPr lang="sv-SE" sz="1200" b="0" i="0" dirty="0">
              <a:solidFill>
                <a:srgbClr val="000000"/>
              </a:solidFill>
              <a:effectLst/>
              <a:latin typeface="+mn-lt"/>
            </a:endParaRPr>
          </a:p>
          <a:p>
            <a:pPr algn="l"/>
            <a:r>
              <a:rPr lang="sv-SE" sz="1200" b="0" i="0" dirty="0">
                <a:solidFill>
                  <a:srgbClr val="000000"/>
                </a:solidFill>
                <a:effectLst/>
                <a:latin typeface="+mn-lt"/>
              </a:rPr>
              <a:t>På så sätt blir det tydligt för leverantörerna på vilka grunder kontrakt kommer att tilldelas. Principen syftar huvudsakligen till att garantera att det inte förekommer någon risk för favorisering eller godtycke från den upphandlande myndighetens eller enhetens sida. </a:t>
            </a:r>
          </a:p>
          <a:p>
            <a:pPr marL="457200" lvl="1" indent="0">
              <a:buFontTx/>
              <a:buNone/>
            </a:pPr>
            <a:endParaRPr lang="sv-SE" sz="1200" dirty="0">
              <a:latin typeface="+mn-lt"/>
            </a:endParaRPr>
          </a:p>
          <a:p>
            <a:pPr marL="0" lvl="1" indent="0" algn="l" defTabSz="914400" rtl="0" eaLnBrk="1" latinLnBrk="0" hangingPunct="1">
              <a:buFontTx/>
              <a:buNone/>
            </a:pPr>
            <a:r>
              <a:rPr lang="sv-SE" sz="1200" b="1" kern="1200" dirty="0">
                <a:solidFill>
                  <a:schemeClr val="tx1"/>
                </a:solidFill>
                <a:latin typeface="+mn-lt"/>
                <a:ea typeface="+mn-ea"/>
                <a:cs typeface="+mn-cs"/>
              </a:rPr>
              <a:t>Principen om ömsesidigt erkännande </a:t>
            </a:r>
          </a:p>
          <a:p>
            <a:pPr marL="0" marR="44450" lvl="2" indent="0" algn="l" defTabSz="914400" rtl="0" eaLnBrk="1" fontAlgn="auto" latinLnBrk="0" hangingPunct="1">
              <a:lnSpc>
                <a:spcPct val="108900"/>
              </a:lnSpc>
              <a:spcBef>
                <a:spcPts val="95"/>
              </a:spcBef>
              <a:spcAft>
                <a:spcPts val="0"/>
              </a:spcAft>
              <a:buClr>
                <a:srgbClr val="6B2879"/>
              </a:buClr>
              <a:buSzPct val="120731"/>
              <a:buFontTx/>
              <a:buNone/>
              <a:tabLst>
                <a:tab pos="535940" algn="l"/>
                <a:tab pos="536575" algn="l"/>
              </a:tabLst>
              <a:defRPr/>
            </a:pPr>
            <a:r>
              <a:rPr lang="sv-SE" sz="1200" b="0" i="0" dirty="0">
                <a:solidFill>
                  <a:srgbClr val="000000"/>
                </a:solidFill>
                <a:effectLst/>
                <a:latin typeface="+mn-lt"/>
              </a:rPr>
              <a:t>Principen om ömsesidigt erkännande innebär att bevis, så som intyg och certifikat, som har utfärdats av en medlemsstats behöriga myndigheter ska gälla också i övriga EU- och EES-länder. </a:t>
            </a:r>
          </a:p>
          <a:p>
            <a:pPr marL="0" marR="44450" lvl="2" indent="0" algn="l" defTabSz="914400" rtl="0" eaLnBrk="1" fontAlgn="auto" latinLnBrk="0" hangingPunct="1">
              <a:lnSpc>
                <a:spcPct val="108900"/>
              </a:lnSpc>
              <a:spcBef>
                <a:spcPts val="95"/>
              </a:spcBef>
              <a:spcAft>
                <a:spcPts val="0"/>
              </a:spcAft>
              <a:buClr>
                <a:srgbClr val="6B2879"/>
              </a:buClr>
              <a:buSzPct val="120731"/>
              <a:buFontTx/>
              <a:buNone/>
              <a:tabLst>
                <a:tab pos="535940" algn="l"/>
                <a:tab pos="536575" algn="l"/>
              </a:tabLst>
              <a:defRPr/>
            </a:pPr>
            <a:endParaRPr lang="sv-SE" sz="1200" dirty="0">
              <a:effectLst/>
              <a:latin typeface="+mn-lt"/>
              <a:ea typeface="MS Mincho" panose="02020609040205080304" pitchFamily="49" charset="-128"/>
              <a:cs typeface="Times New Roman" panose="02020603050405020304" pitchFamily="18" charset="0"/>
            </a:endParaRPr>
          </a:p>
          <a:p>
            <a:endParaRPr lang="sv-SE" sz="1200" dirty="0">
              <a:effectLst/>
              <a:latin typeface="+mn-lt"/>
              <a:ea typeface="MS Mincho" panose="02020609040205080304" pitchFamily="49" charset="-128"/>
              <a:cs typeface="Times New Roman" panose="02020603050405020304" pitchFamily="18" charset="0"/>
            </a:endParaRPr>
          </a:p>
          <a:p>
            <a:r>
              <a:rPr lang="sv-SE" sz="1200" dirty="0">
                <a:effectLst/>
                <a:latin typeface="+mn-lt"/>
                <a:ea typeface="MS Mincho" panose="02020609040205080304" pitchFamily="49" charset="-128"/>
                <a:cs typeface="Times New Roman" panose="02020603050405020304" pitchFamily="18" charset="0"/>
              </a:rPr>
              <a:t>FÖRDJUPANDE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latin typeface="+mn-lt"/>
              </a:rPr>
              <a:t>-------------------------------------------------</a:t>
            </a:r>
          </a:p>
          <a:p>
            <a:endParaRPr lang="sv-SE" sz="1200" dirty="0">
              <a:effectLst/>
              <a:latin typeface="+mn-lt"/>
              <a:ea typeface="MS Mincho" panose="02020609040205080304" pitchFamily="49" charset="-128"/>
              <a:cs typeface="Times New Roman" panose="02020603050405020304" pitchFamily="18" charset="0"/>
            </a:endParaRPr>
          </a:p>
          <a:p>
            <a:pPr>
              <a:lnSpc>
                <a:spcPts val="1300"/>
              </a:lnSpc>
            </a:pPr>
            <a:r>
              <a:rPr lang="sv-SE" sz="1200" b="1" i="0" dirty="0">
                <a:solidFill>
                  <a:srgbClr val="000000"/>
                </a:solidFill>
                <a:effectLst/>
                <a:latin typeface="+mn-lt"/>
              </a:rPr>
              <a:t>Vad styr upphandling?</a:t>
            </a:r>
          </a:p>
          <a:p>
            <a:pPr>
              <a:lnSpc>
                <a:spcPts val="1300"/>
              </a:lnSpc>
            </a:pPr>
            <a:r>
              <a:rPr lang="sv-SE" sz="1200" b="0" i="0" dirty="0">
                <a:solidFill>
                  <a:srgbClr val="000000"/>
                </a:solidFill>
                <a:effectLst/>
                <a:latin typeface="+mn-lt"/>
              </a:rPr>
              <a:t>Offentlig upphandling styrs av ett antal olika lagar som reglerar på vilket sätt det offentliga ska göra sina upphandlingar. </a:t>
            </a:r>
            <a:r>
              <a:rPr lang="sv-SE" sz="1200" dirty="0">
                <a:effectLst/>
                <a:latin typeface="+mn-lt"/>
                <a:ea typeface="MS Mincho" panose="02020609040205080304" pitchFamily="49" charset="-128"/>
                <a:cs typeface="Times New Roman" panose="02020603050405020304" pitchFamily="18" charset="0"/>
              </a:rPr>
              <a:t>I början fanns det endast en upphandlingslag som reglerade all anskaffning oavsett vad som skulle köpas in eller till vilken verksamhet det skulle köpas in till. </a:t>
            </a:r>
            <a:endParaRPr lang="sv-SE" sz="1200" b="0" dirty="0">
              <a:effectLst/>
              <a:latin typeface="+mn-lt"/>
              <a:ea typeface="MS Mincho" panose="02020609040205080304" pitchFamily="49" charset="-128"/>
              <a:cs typeface="Times New Roman" panose="02020603050405020304" pitchFamily="18" charset="0"/>
            </a:endParaRPr>
          </a:p>
          <a:p>
            <a:pPr>
              <a:lnSpc>
                <a:spcPts val="1300"/>
              </a:lnSpc>
            </a:pPr>
            <a:endParaRPr lang="sv-SE" sz="1200" b="1" dirty="0">
              <a:effectLst/>
              <a:latin typeface="+mn-lt"/>
              <a:ea typeface="MS Mincho" panose="02020609040205080304" pitchFamily="49" charset="-128"/>
              <a:cs typeface="Times New Roman" panose="02020603050405020304" pitchFamily="18" charset="0"/>
            </a:endParaRPr>
          </a:p>
          <a:p>
            <a:pPr>
              <a:lnSpc>
                <a:spcPts val="1300"/>
              </a:lnSpc>
            </a:pPr>
            <a:r>
              <a:rPr lang="sv-SE" sz="1200" dirty="0">
                <a:effectLst/>
                <a:latin typeface="+mn-lt"/>
                <a:ea typeface="MS Mincho" panose="02020609040205080304" pitchFamily="49" charset="-128"/>
                <a:cs typeface="Times New Roman" panose="02020603050405020304" pitchFamily="18" charset="0"/>
              </a:rPr>
              <a:t>Detta har nu ändrats och idag finns det i fyra upphandlingslagar som reglerar olika slags anskaffningar: </a:t>
            </a:r>
          </a:p>
          <a:p>
            <a:pPr marL="171450" indent="-171450">
              <a:buFontTx/>
              <a:buChar char="-"/>
            </a:pPr>
            <a:r>
              <a:rPr lang="sv-SE" sz="1200" dirty="0">
                <a:latin typeface="+mn-lt"/>
              </a:rPr>
              <a:t>LOU - Lag (2016:1145) om offentlig upphandling.</a:t>
            </a:r>
          </a:p>
          <a:p>
            <a:pPr marL="171450" indent="-171450">
              <a:buFontTx/>
              <a:buChar char="-"/>
            </a:pPr>
            <a:r>
              <a:rPr lang="sv-SE" sz="1200" dirty="0">
                <a:latin typeface="+mn-lt"/>
              </a:rPr>
              <a:t>LUF - Lag (2016:1146) om upphandling inom försörjningssektorerna.</a:t>
            </a:r>
          </a:p>
          <a:p>
            <a:pPr marL="171450" indent="-171450">
              <a:buFontTx/>
              <a:buChar char="-"/>
            </a:pPr>
            <a:r>
              <a:rPr lang="sv-SE" sz="1200" dirty="0">
                <a:latin typeface="+mn-lt"/>
              </a:rPr>
              <a:t>LUK - Lag (2016:1147) om upphandling av koncessioner. </a:t>
            </a:r>
          </a:p>
          <a:p>
            <a:pPr marL="171450" indent="-171450">
              <a:buFontTx/>
              <a:buChar char="-"/>
            </a:pPr>
            <a:r>
              <a:rPr lang="sv-SE" sz="1200" dirty="0">
                <a:latin typeface="+mn-lt"/>
              </a:rPr>
              <a:t>LUFS - Lag 2011:1029) om upphandling på försvars- och säkerhetsområdet.</a:t>
            </a:r>
          </a:p>
          <a:p>
            <a:pPr>
              <a:lnSpc>
                <a:spcPts val="1300"/>
              </a:lnSpc>
            </a:pPr>
            <a:endParaRPr lang="sv-SE" sz="1200" dirty="0">
              <a:effectLst/>
              <a:latin typeface="+mn-lt"/>
              <a:ea typeface="MS Mincho" panose="02020609040205080304" pitchFamily="49" charset="-128"/>
              <a:cs typeface="Times New Roman" panose="02020603050405020304" pitchFamily="18" charset="0"/>
            </a:endParaRPr>
          </a:p>
          <a:p>
            <a:pPr>
              <a:lnSpc>
                <a:spcPts val="1300"/>
              </a:lnSpc>
            </a:pPr>
            <a:r>
              <a:rPr lang="sv-SE" sz="1200" b="1" dirty="0">
                <a:effectLst/>
                <a:latin typeface="+mn-lt"/>
                <a:ea typeface="MS Mincho" panose="02020609040205080304" pitchFamily="49" charset="-128"/>
                <a:cs typeface="Times New Roman" panose="02020603050405020304" pitchFamily="18" charset="0"/>
              </a:rPr>
              <a:t>Regler om upphandling</a:t>
            </a:r>
          </a:p>
          <a:p>
            <a:pPr>
              <a:lnSpc>
                <a:spcPts val="1300"/>
              </a:lnSpc>
            </a:pPr>
            <a:r>
              <a:rPr lang="sv-SE" sz="1200" dirty="0">
                <a:effectLst/>
                <a:latin typeface="+mn-lt"/>
                <a:ea typeface="MS Mincho" panose="02020609040205080304" pitchFamily="49" charset="-128"/>
                <a:cs typeface="Times New Roman" panose="02020603050405020304" pitchFamily="18" charset="0"/>
              </a:rPr>
              <a:t>Regler för hur det offentliga Sverige ska genomföra sina inköp är ingen nyhet utan det har funnits bestämmelser som reglerar detta ända sedan slutet av 1800-talet. Reglerna har förändrats över tid i takt med att samhället har förändrats. </a:t>
            </a:r>
            <a:r>
              <a:rPr lang="sv-SE" sz="1200" u="none" dirty="0">
                <a:latin typeface="+mn-lt"/>
              </a:rPr>
              <a:t>Syftet med reglerna är att ta tillvara på konkurrens på marknaden genom att: </a:t>
            </a:r>
          </a:p>
          <a:p>
            <a:pPr>
              <a:lnSpc>
                <a:spcPts val="1300"/>
              </a:lnSpc>
            </a:pPr>
            <a:endParaRPr lang="sv-SE" sz="1200" u="none" dirty="0">
              <a:latin typeface="+mn-lt"/>
            </a:endParaRPr>
          </a:p>
          <a:p>
            <a:pPr marL="171450" indent="-171450">
              <a:buFontTx/>
              <a:buChar char="-"/>
            </a:pPr>
            <a:r>
              <a:rPr lang="sv-SE" sz="1200" dirty="0">
                <a:latin typeface="+mn-lt"/>
              </a:rPr>
              <a:t>Främja fri rörlighet inom EU</a:t>
            </a:r>
          </a:p>
          <a:p>
            <a:pPr marL="171450" indent="-171450">
              <a:buFontTx/>
              <a:buChar char="-"/>
            </a:pPr>
            <a:r>
              <a:rPr lang="sv-SE" sz="1200" dirty="0">
                <a:latin typeface="+mn-lt"/>
              </a:rPr>
              <a:t>Främja kostnadseffektivt användande av skattemedel </a:t>
            </a:r>
          </a:p>
          <a:p>
            <a:pPr marL="171450" indent="-171450">
              <a:buFontTx/>
              <a:buChar char="-"/>
            </a:pPr>
            <a:r>
              <a:rPr lang="sv-SE" sz="1200" dirty="0">
                <a:latin typeface="+mn-lt"/>
              </a:rPr>
              <a:t>Underlätta för företag att göra affärer med offentlig sektor</a:t>
            </a:r>
          </a:p>
          <a:p>
            <a:pPr marL="171450" indent="-171450">
              <a:buFontTx/>
              <a:buChar char="-"/>
            </a:pPr>
            <a:r>
              <a:rPr lang="sv-SE" sz="1200" dirty="0">
                <a:latin typeface="+mn-lt"/>
              </a:rPr>
              <a:t>Motverka korruption och undanröja ageranden som begränsar konkurrensen</a:t>
            </a:r>
          </a:p>
          <a:p>
            <a:pPr lvl="0">
              <a:lnSpc>
                <a:spcPts val="1300"/>
              </a:lnSpc>
            </a:pPr>
            <a:endParaRPr lang="sv-SE" sz="1200" dirty="0">
              <a:effectLst/>
              <a:latin typeface="+mn-lt"/>
              <a:ea typeface="MS Mincho" panose="02020609040205080304" pitchFamily="49" charset="-128"/>
              <a:cs typeface="Times New Roman" panose="02020603050405020304" pitchFamily="18" charset="0"/>
            </a:endParaRPr>
          </a:p>
          <a:p>
            <a:pPr lvl="0">
              <a:lnSpc>
                <a:spcPts val="1300"/>
              </a:lnSpc>
            </a:pPr>
            <a:r>
              <a:rPr lang="sv-SE" sz="1200" dirty="0">
                <a:effectLst/>
                <a:latin typeface="+mn-lt"/>
                <a:ea typeface="MS Mincho" panose="02020609040205080304" pitchFamily="49" charset="-128"/>
                <a:cs typeface="Times New Roman" panose="02020603050405020304" pitchFamily="18" charset="0"/>
              </a:rPr>
              <a:t>Våra nuvarande bestämmelser har sin grund i EU-direktiv, vilket innebär att när upphandlingen överstiger ett visst värde så är det liknande regler som gäller oavsett i vilken medlemsstat som upphandlingen genomförs. För upphandlingar som understiger det här värdet och för vissa tjänster så är det nationella bestämmelser som gäller. </a:t>
            </a:r>
          </a:p>
          <a:p>
            <a:pPr lvl="0">
              <a:lnSpc>
                <a:spcPts val="1300"/>
              </a:lnSpc>
            </a:pPr>
            <a:endParaRPr lang="sv-SE" sz="1200" dirty="0">
              <a:effectLst/>
              <a:latin typeface="+mn-lt"/>
              <a:ea typeface="MS Mincho" panose="02020609040205080304" pitchFamily="49" charset="-128"/>
              <a:cs typeface="Times New Roman" panose="02020603050405020304" pitchFamily="18" charset="0"/>
            </a:endParaRPr>
          </a:p>
          <a:p>
            <a:pPr lvl="0">
              <a:lnSpc>
                <a:spcPts val="1300"/>
              </a:lnSpc>
            </a:pPr>
            <a:r>
              <a:rPr lang="sv-SE" sz="1200" dirty="0">
                <a:effectLst/>
                <a:latin typeface="+mn-lt"/>
                <a:ea typeface="MS Mincho" panose="02020609040205080304" pitchFamily="49" charset="-128"/>
                <a:cs typeface="Times New Roman" panose="02020603050405020304" pitchFamily="18" charset="0"/>
              </a:rPr>
              <a:t>Sverige har dock valt att inspireras av de EU-rättsliga bestämmelserna även vid utformningen av de nationella bestämmelserna. Det innebär att många av de nationella bestämmelserna är desamma eller liknande oavsett vilket värde som upphandlingen har.</a:t>
            </a:r>
          </a:p>
          <a:p>
            <a:pPr lvl="0">
              <a:lnSpc>
                <a:spcPts val="1300"/>
              </a:lnSpc>
            </a:pPr>
            <a:r>
              <a:rPr lang="sv-SE" sz="1200" dirty="0">
                <a:effectLst/>
                <a:latin typeface="+mn-lt"/>
                <a:ea typeface="MS Mincho" panose="02020609040205080304" pitchFamily="49" charset="-128"/>
                <a:cs typeface="Times New Roman" panose="02020603050405020304" pitchFamily="18" charset="0"/>
              </a:rPr>
              <a:t> </a:t>
            </a:r>
          </a:p>
          <a:p>
            <a:pPr marL="0" marR="0" lvl="0" indent="0" algn="l" defTabSz="914400" rtl="0" eaLnBrk="1" fontAlgn="auto" latinLnBrk="0" hangingPunct="1">
              <a:lnSpc>
                <a:spcPts val="1300"/>
              </a:lnSpc>
              <a:spcBef>
                <a:spcPts val="0"/>
              </a:spcBef>
              <a:spcAft>
                <a:spcPts val="0"/>
              </a:spcAft>
              <a:buClrTx/>
              <a:buSzTx/>
              <a:buFontTx/>
              <a:buNone/>
              <a:tabLst/>
              <a:defRPr/>
            </a:pPr>
            <a:r>
              <a:rPr lang="sv-SE" sz="1200" dirty="0">
                <a:effectLst/>
                <a:latin typeface="+mn-lt"/>
                <a:ea typeface="MS Mincho" panose="02020609040205080304" pitchFamily="49" charset="-128"/>
                <a:cs typeface="Times New Roman" panose="02020603050405020304" pitchFamily="18" charset="0"/>
              </a:rPr>
              <a:t>Man kan se upphandlingslagstiftningen som en skyddslagstiftning där syftet är att ta till vara på konkurrensen på marknaden.</a:t>
            </a:r>
          </a:p>
          <a:p>
            <a:pPr marL="0" marR="0" lvl="0" indent="0" algn="l" defTabSz="914400" rtl="0" eaLnBrk="1" fontAlgn="auto" latinLnBrk="0" hangingPunct="1">
              <a:lnSpc>
                <a:spcPts val="1300"/>
              </a:lnSpc>
              <a:spcBef>
                <a:spcPts val="0"/>
              </a:spcBef>
              <a:spcAft>
                <a:spcPts val="0"/>
              </a:spcAft>
              <a:buClrTx/>
              <a:buSzTx/>
              <a:buFontTx/>
              <a:buNone/>
              <a:tabLst/>
              <a:defRPr/>
            </a:pPr>
            <a:endParaRPr lang="sv-SE" sz="1200" b="1" dirty="0">
              <a:effectLst/>
              <a:latin typeface="+mn-lt"/>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ts val="1300"/>
              </a:lnSpc>
              <a:spcBef>
                <a:spcPts val="0"/>
              </a:spcBef>
              <a:spcAft>
                <a:spcPts val="0"/>
              </a:spcAft>
              <a:buClrTx/>
              <a:buSzTx/>
              <a:buFontTx/>
              <a:buNone/>
              <a:tabLst/>
              <a:defRPr/>
            </a:pPr>
            <a:r>
              <a:rPr lang="sv-SE" sz="1200" b="1" dirty="0">
                <a:effectLst/>
                <a:latin typeface="+mn-lt"/>
              </a:rPr>
              <a:t>Valfrihetssystem</a:t>
            </a:r>
            <a:br>
              <a:rPr lang="sv-SE" sz="1200" dirty="0">
                <a:effectLst/>
                <a:latin typeface="+mn-lt"/>
              </a:rPr>
            </a:br>
            <a:r>
              <a:rPr lang="sv-SE" sz="1200" dirty="0">
                <a:effectLst/>
                <a:latin typeface="+mn-lt"/>
              </a:rPr>
              <a:t>Lagen om valfrihetssystem (LOV) reglerar vad som gäller när en upphandlande myndighet i stället för att upphandla väljer att överlåta till den enskilde att välja utförare bland leverantörer i ett valfrihetssystem. LOV innebär att den upphandlande myndigheten godkänner och tecknar kontrakt med ett antal leverantörer. Valfrihetssystem är ett alternativ till offentlig upphandling.</a:t>
            </a:r>
          </a:p>
          <a:p>
            <a:pPr marL="0" marR="0" lvl="0" indent="0" algn="l" defTabSz="914400" rtl="0" eaLnBrk="1" fontAlgn="auto" latinLnBrk="0" hangingPunct="1">
              <a:lnSpc>
                <a:spcPts val="1300"/>
              </a:lnSpc>
              <a:spcBef>
                <a:spcPts val="0"/>
              </a:spcBef>
              <a:spcAft>
                <a:spcPts val="0"/>
              </a:spcAft>
              <a:buClrTx/>
              <a:buSzTx/>
              <a:buFontTx/>
              <a:buNone/>
              <a:tabLst/>
              <a:defRPr/>
            </a:pPr>
            <a:endParaRPr lang="sv-SE" sz="1200" b="1" dirty="0">
              <a:latin typeface="+mn-lt"/>
            </a:endParaRPr>
          </a:p>
          <a:p>
            <a:endParaRPr lang="sv-SE" sz="1200" dirty="0">
              <a:latin typeface="+mn-lt"/>
            </a:endParaRPr>
          </a:p>
        </p:txBody>
      </p:sp>
      <p:sp>
        <p:nvSpPr>
          <p:cNvPr id="4" name="Platshållare för bildnummer 3"/>
          <p:cNvSpPr>
            <a:spLocks noGrp="1"/>
          </p:cNvSpPr>
          <p:nvPr>
            <p:ph type="sldNum" sz="quarter" idx="5"/>
          </p:nvPr>
        </p:nvSpPr>
        <p:spPr/>
        <p:txBody>
          <a:bodyPr/>
          <a:lstStyle/>
          <a:p>
            <a:fld id="{ACB473DD-EFE9-BE41-8E83-32337D6D47A0}" type="slidenum">
              <a:rPr lang="sv-SE" smtClean="0"/>
              <a:t>5</a:t>
            </a:fld>
            <a:endParaRPr lang="sv-SE"/>
          </a:p>
        </p:txBody>
      </p:sp>
    </p:spTree>
    <p:extLst>
      <p:ext uri="{BB962C8B-B14F-4D97-AF65-F5344CB8AC3E}">
        <p14:creationId xmlns:p14="http://schemas.microsoft.com/office/powerpoint/2010/main" val="812196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dirty="0">
                <a:latin typeface="+mn-lt"/>
              </a:rPr>
              <a:t>GRUNDLÄGGANDE INFORMATION:</a:t>
            </a:r>
          </a:p>
          <a:p>
            <a:r>
              <a:rPr lang="sv-SE" sz="1200" b="0" dirty="0">
                <a:latin typeface="+mn-lt"/>
              </a:rPr>
              <a:t>-------------------------------------------------</a:t>
            </a:r>
          </a:p>
          <a:p>
            <a:endParaRPr lang="sv-SE" sz="1200" b="1" dirty="0">
              <a:latin typeface="+mn-lt"/>
            </a:endParaRPr>
          </a:p>
          <a:p>
            <a:r>
              <a:rPr lang="sv-SE" sz="1200" b="1" i="0" dirty="0">
                <a:solidFill>
                  <a:srgbClr val="231E13"/>
                </a:solidFill>
                <a:effectLst/>
                <a:latin typeface="+mn-lt"/>
              </a:rPr>
              <a:t>En modell för inköpsprocessen</a:t>
            </a:r>
          </a:p>
          <a:p>
            <a:r>
              <a:rPr lang="sv-SE" sz="1200" b="0" i="0" dirty="0">
                <a:solidFill>
                  <a:srgbClr val="231E13"/>
                </a:solidFill>
                <a:effectLst/>
                <a:latin typeface="+mn-lt"/>
              </a:rPr>
              <a:t>Offentliga inköp består av så mycket mer än själva upphandlingen. En effektiv inköpsprocess lägger en bra grund för att skapa goda offentliga affärer. Det handlar om allt från att förbereda till att genomföra upphandlingen och sedan realisera avtalet på bästa sätt för att nå de mål som satts upp.</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dirty="0">
              <a:solidFill>
                <a:srgbClr val="231E13"/>
              </a:solidFill>
              <a:effectLst/>
              <a:latin typeface="+mn-lt"/>
            </a:endParaRPr>
          </a:p>
          <a:p>
            <a:r>
              <a:rPr lang="sv-SE" sz="1200" dirty="0">
                <a:latin typeface="+mn-lt"/>
              </a:rPr>
              <a:t>Det här är en modell som Upphandlingsmyndigheten tagit fram för att visualisera inköpsprocessen. Den är uppdelad i 3 zoner, </a:t>
            </a:r>
            <a:r>
              <a:rPr lang="sv-SE" sz="1200" b="0" dirty="0">
                <a:latin typeface="+mn-lt"/>
              </a:rPr>
              <a:t>förbereda, upphandla och realisera.</a:t>
            </a:r>
            <a:endParaRPr lang="sv-SE" sz="1200" b="0" dirty="0">
              <a:latin typeface="+mn-lt"/>
              <a:cs typeface="Calibri"/>
            </a:endParaRPr>
          </a:p>
          <a:p>
            <a:endParaRPr lang="sv-SE" sz="1200" dirty="0">
              <a:latin typeface="+mn-lt"/>
            </a:endParaRPr>
          </a:p>
          <a:p>
            <a:r>
              <a:rPr lang="sv-SE" sz="1200" b="1" dirty="0">
                <a:latin typeface="+mn-lt"/>
              </a:rPr>
              <a:t>En modell för en enskild upphandling</a:t>
            </a:r>
          </a:p>
          <a:p>
            <a:r>
              <a:rPr lang="sv-SE" sz="1200" dirty="0">
                <a:latin typeface="+mn-lt"/>
              </a:rPr>
              <a:t>Man kan se modellen som </a:t>
            </a:r>
            <a:r>
              <a:rPr lang="sv-SE" sz="1200" b="0" u="sng" dirty="0">
                <a:latin typeface="+mn-lt"/>
              </a:rPr>
              <a:t>EN upphandling </a:t>
            </a:r>
            <a:r>
              <a:rPr lang="sv-SE" sz="1200" dirty="0">
                <a:latin typeface="+mn-lt"/>
              </a:rPr>
              <a:t>dvs att den unika upphandlingen går igenom alla 3 zonerna. </a:t>
            </a:r>
          </a:p>
          <a:p>
            <a:endParaRPr lang="sv-SE" sz="1200" b="1" dirty="0">
              <a:latin typeface="+mn-lt"/>
            </a:endParaRPr>
          </a:p>
          <a:p>
            <a:r>
              <a:rPr lang="sv-SE" sz="1200" b="0" dirty="0">
                <a:latin typeface="+mn-lt"/>
              </a:rPr>
              <a:t>Zon 1 - är den </a:t>
            </a:r>
            <a:r>
              <a:rPr lang="sv-SE" sz="1200" dirty="0">
                <a:latin typeface="+mn-lt"/>
              </a:rPr>
              <a:t>största i inköpsmodellen eftersom arbetet med förberedelserna med bland annat, behovsanalys och formulering tar tid och kräver rätt kompetens. </a:t>
            </a:r>
          </a:p>
          <a:p>
            <a:endParaRPr lang="sv-SE" sz="1200" dirty="0">
              <a:latin typeface="+mn-lt"/>
            </a:endParaRPr>
          </a:p>
          <a:p>
            <a:r>
              <a:rPr lang="sv-SE" sz="1200" b="0" dirty="0">
                <a:latin typeface="+mn-lt"/>
              </a:rPr>
              <a:t>Zon 2 - är </a:t>
            </a:r>
            <a:r>
              <a:rPr lang="sv-SE" sz="1200" dirty="0">
                <a:latin typeface="+mn-lt"/>
              </a:rPr>
              <a:t>själva upphandlingsprocessen, det vill säga, allt ifrån Annonsering, Anbudsöppning och Utvärdering och som leder till tilldelning av kontrakt. </a:t>
            </a:r>
          </a:p>
          <a:p>
            <a:endParaRPr lang="sv-SE" sz="1200" dirty="0">
              <a:latin typeface="+mn-lt"/>
            </a:endParaRPr>
          </a:p>
          <a:p>
            <a:r>
              <a:rPr lang="sv-SE" sz="1200" b="0" dirty="0">
                <a:effectLst/>
                <a:latin typeface="+mn-lt"/>
                <a:ea typeface="MS Mincho" panose="02020609040205080304" pitchFamily="49" charset="-128"/>
                <a:cs typeface="Times New Roman" panose="02020603050405020304" pitchFamily="18" charset="0"/>
              </a:rPr>
              <a:t>Zon 3 - när u</a:t>
            </a:r>
            <a:r>
              <a:rPr lang="sv-SE" sz="1200" dirty="0">
                <a:effectLst/>
                <a:latin typeface="+mn-lt"/>
                <a:ea typeface="MS Mincho" panose="02020609040205080304" pitchFamily="49" charset="-128"/>
                <a:cs typeface="Times New Roman" panose="02020603050405020304" pitchFamily="18" charset="0"/>
              </a:rPr>
              <a:t>pphandlingsprocessen är avslutad så fortsätter arbetet med att förvalta avtalet </a:t>
            </a:r>
            <a:r>
              <a:rPr lang="sv-SE" sz="1200" b="0" dirty="0">
                <a:effectLst/>
                <a:latin typeface="+mn-lt"/>
                <a:ea typeface="MS Mincho" panose="02020609040205080304" pitchFamily="49" charset="-128"/>
                <a:cs typeface="Times New Roman" panose="02020603050405020304" pitchFamily="18" charset="0"/>
              </a:rPr>
              <a:t>där avtalsuppföljning </a:t>
            </a:r>
            <a:r>
              <a:rPr lang="sv-SE" sz="1200" dirty="0">
                <a:effectLst/>
                <a:latin typeface="+mn-lt"/>
                <a:ea typeface="MS Mincho" panose="02020609040205080304" pitchFamily="49" charset="-128"/>
                <a:cs typeface="Times New Roman" panose="02020603050405020304" pitchFamily="18" charset="0"/>
              </a:rPr>
              <a:t>är en viktig del i förvaltningen.  </a:t>
            </a:r>
            <a:endParaRPr lang="sv-SE" sz="1200" b="0" dirty="0">
              <a:effectLst/>
              <a:latin typeface="+mn-lt"/>
              <a:ea typeface="MS Mincho" panose="02020609040205080304" pitchFamily="49" charset="-128"/>
              <a:cs typeface="Times New Roman" panose="02020603050405020304" pitchFamily="18" charset="0"/>
            </a:endParaRPr>
          </a:p>
          <a:p>
            <a:pPr>
              <a:lnSpc>
                <a:spcPts val="1300"/>
              </a:lnSpc>
            </a:pPr>
            <a:endParaRPr lang="sv-SE" sz="1200" b="0" dirty="0">
              <a:effectLst/>
              <a:latin typeface="+mn-lt"/>
              <a:ea typeface="MS Mincho" panose="02020609040205080304" pitchFamily="49" charset="-128"/>
              <a:cs typeface="Times New Roman" panose="02020603050405020304" pitchFamily="18" charset="0"/>
            </a:endParaRPr>
          </a:p>
          <a:p>
            <a:r>
              <a:rPr lang="sv-SE" sz="1200" b="1" u="none" dirty="0">
                <a:latin typeface="+mn-lt"/>
              </a:rPr>
              <a:t>Men även en modell för strategiskt inköpsarbete </a:t>
            </a:r>
          </a:p>
          <a:p>
            <a:r>
              <a:rPr lang="sv-SE" sz="1200" dirty="0">
                <a:latin typeface="+mn-lt"/>
              </a:rPr>
              <a:t>Man kan även se att modellen fungerar för strategiskt inköpsarbete. Att </a:t>
            </a:r>
            <a:r>
              <a:rPr lang="sv-SE" sz="1200" b="0" dirty="0">
                <a:latin typeface="+mn-lt"/>
              </a:rPr>
              <a:t>arbeta strategiskt med </a:t>
            </a:r>
            <a:r>
              <a:rPr lang="sv-SE" sz="1200" dirty="0">
                <a:latin typeface="+mn-lt"/>
              </a:rPr>
              <a:t>inköpsarbetet där man kopplar ihop inköp och styrning mot organisationens mål, omvärld och leverantörsmarknad. </a:t>
            </a:r>
            <a:r>
              <a:rPr lang="sv-SE" sz="1200" b="0" i="0" dirty="0">
                <a:solidFill>
                  <a:srgbClr val="000000"/>
                </a:solidFill>
                <a:effectLst/>
                <a:latin typeface="+mn-lt"/>
              </a:rPr>
              <a:t>Pilen in i processen symboliserar de förutsättningar som finns för upphandlingen, exempelvis övergripande styrdokument och riktlinjer för den upphandlande organisationen.</a:t>
            </a:r>
            <a:endParaRPr lang="sv-SE" sz="1200" dirty="0">
              <a:latin typeface="+mn-lt"/>
            </a:endParaRPr>
          </a:p>
          <a:p>
            <a:pPr>
              <a:lnSpc>
                <a:spcPts val="1300"/>
              </a:lnSpc>
            </a:pPr>
            <a:endParaRPr lang="sv-SE" sz="1200" dirty="0">
              <a:latin typeface="+mn-lt"/>
            </a:endParaRPr>
          </a:p>
          <a:p>
            <a:endParaRPr lang="sv-SE" sz="1200" dirty="0">
              <a:latin typeface="+mn-lt"/>
            </a:endParaRPr>
          </a:p>
        </p:txBody>
      </p:sp>
      <p:sp>
        <p:nvSpPr>
          <p:cNvPr id="4" name="Platshållare för bildnummer 3"/>
          <p:cNvSpPr>
            <a:spLocks noGrp="1"/>
          </p:cNvSpPr>
          <p:nvPr>
            <p:ph type="sldNum" sz="quarter" idx="5"/>
          </p:nvPr>
        </p:nvSpPr>
        <p:spPr/>
        <p:txBody>
          <a:bodyPr/>
          <a:lstStyle/>
          <a:p>
            <a:fld id="{ACB473DD-EFE9-BE41-8E83-32337D6D47A0}" type="slidenum">
              <a:rPr lang="sv-SE" smtClean="0"/>
              <a:t>6</a:t>
            </a:fld>
            <a:endParaRPr lang="sv-SE"/>
          </a:p>
        </p:txBody>
      </p:sp>
    </p:spTree>
    <p:extLst>
      <p:ext uri="{BB962C8B-B14F-4D97-AF65-F5344CB8AC3E}">
        <p14:creationId xmlns:p14="http://schemas.microsoft.com/office/powerpoint/2010/main" val="1131320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CB473DD-EFE9-BE41-8E83-32337D6D47A0}" type="slidenum">
              <a:rPr lang="sv-SE" smtClean="0"/>
              <a:t>8</a:t>
            </a:fld>
            <a:endParaRPr lang="sv-SE"/>
          </a:p>
        </p:txBody>
      </p:sp>
    </p:spTree>
    <p:extLst>
      <p:ext uri="{BB962C8B-B14F-4D97-AF65-F5344CB8AC3E}">
        <p14:creationId xmlns:p14="http://schemas.microsoft.com/office/powerpoint/2010/main" val="2342727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ACB473DD-EFE9-BE41-8E83-32337D6D47A0}" type="slidenum">
              <a:rPr lang="sv-SE" smtClean="0"/>
              <a:t>9</a:t>
            </a:fld>
            <a:endParaRPr lang="sv-SE"/>
          </a:p>
        </p:txBody>
      </p:sp>
    </p:spTree>
    <p:extLst>
      <p:ext uri="{BB962C8B-B14F-4D97-AF65-F5344CB8AC3E}">
        <p14:creationId xmlns:p14="http://schemas.microsoft.com/office/powerpoint/2010/main" val="2777879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ledning">
    <p:bg>
      <p:bgPr>
        <a:solidFill>
          <a:srgbClr val="DD2879">
            <a:alpha val="30000"/>
          </a:srgbClr>
        </a:solidFill>
        <a:effectLst/>
      </p:bgPr>
    </p:bg>
    <p:spTree>
      <p:nvGrpSpPr>
        <p:cNvPr id="1" name=""/>
        <p:cNvGrpSpPr/>
        <p:nvPr/>
      </p:nvGrpSpPr>
      <p:grpSpPr>
        <a:xfrm>
          <a:off x="0" y="0"/>
          <a:ext cx="0" cy="0"/>
          <a:chOff x="0" y="0"/>
          <a:chExt cx="0" cy="0"/>
        </a:xfrm>
      </p:grpSpPr>
      <p:sp>
        <p:nvSpPr>
          <p:cNvPr id="7" name="Platshållare för sidfot 4">
            <a:extLst>
              <a:ext uri="{FF2B5EF4-FFF2-40B4-BE49-F238E27FC236}">
                <a16:creationId xmlns:a16="http://schemas.microsoft.com/office/drawing/2014/main" id="{45484708-C7AF-EB1A-9B7B-558E06DFECA0}"/>
              </a:ext>
            </a:extLst>
          </p:cNvPr>
          <p:cNvSpPr>
            <a:spLocks noGrp="1"/>
          </p:cNvSpPr>
          <p:nvPr>
            <p:ph type="ftr" sz="quarter" idx="3"/>
          </p:nvPr>
        </p:nvSpPr>
        <p:spPr>
          <a:xfrm>
            <a:off x="7865425" y="6291715"/>
            <a:ext cx="4114800" cy="365125"/>
          </a:xfrm>
          <a:prstGeom prst="rect">
            <a:avLst/>
          </a:prstGeom>
        </p:spPr>
        <p:txBody>
          <a:bodyPr vert="horz" lIns="91440" tIns="45720" rIns="91440" bIns="45720" rtlCol="0" anchor="ctr"/>
          <a:lstStyle>
            <a:lvl1pPr algn="r">
              <a:defRPr sz="1400">
                <a:solidFill>
                  <a:srgbClr val="6B2879"/>
                </a:solidFill>
                <a:latin typeface="Corbel" panose="020B0503020204020204" pitchFamily="34" charset="0"/>
              </a:defRPr>
            </a:lvl1pPr>
          </a:lstStyle>
          <a:p>
            <a:r>
              <a:rPr lang="sv-SE"/>
              <a:t>Ny- och omvalda lokalpolitiker</a:t>
            </a:r>
            <a:endParaRPr lang="sv-SE" dirty="0"/>
          </a:p>
        </p:txBody>
      </p:sp>
      <p:sp>
        <p:nvSpPr>
          <p:cNvPr id="3" name="Platshållare för text 2">
            <a:extLst>
              <a:ext uri="{FF2B5EF4-FFF2-40B4-BE49-F238E27FC236}">
                <a16:creationId xmlns:a16="http://schemas.microsoft.com/office/drawing/2014/main" id="{3A99BF86-3099-3F87-CB17-9583FB7858BC}"/>
              </a:ext>
            </a:extLst>
          </p:cNvPr>
          <p:cNvSpPr>
            <a:spLocks noGrp="1"/>
          </p:cNvSpPr>
          <p:nvPr>
            <p:ph type="body" idx="1"/>
          </p:nvPr>
        </p:nvSpPr>
        <p:spPr>
          <a:xfrm>
            <a:off x="1292225" y="1119716"/>
            <a:ext cx="9607550" cy="4381500"/>
          </a:xfrm>
        </p:spPr>
        <p:txBody>
          <a:bodyPr anchor="ctr">
            <a:noAutofit/>
          </a:bodyPr>
          <a:lstStyle>
            <a:lvl1pPr marL="0" indent="0">
              <a:lnSpc>
                <a:spcPct val="100000"/>
              </a:lnSpc>
              <a:spcBef>
                <a:spcPts val="0"/>
              </a:spcBef>
              <a:spcAft>
                <a:spcPts val="2200"/>
              </a:spcAft>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
        <p:nvSpPr>
          <p:cNvPr id="2" name="Rubrik 1">
            <a:extLst>
              <a:ext uri="{FF2B5EF4-FFF2-40B4-BE49-F238E27FC236}">
                <a16:creationId xmlns:a16="http://schemas.microsoft.com/office/drawing/2014/main" id="{D2D58925-794D-FDC2-86B6-3B18DBA23E38}"/>
              </a:ext>
            </a:extLst>
          </p:cNvPr>
          <p:cNvSpPr>
            <a:spLocks noGrp="1"/>
          </p:cNvSpPr>
          <p:nvPr>
            <p:ph type="title"/>
          </p:nvPr>
        </p:nvSpPr>
        <p:spPr>
          <a:xfrm>
            <a:off x="1165225" y="-1727765"/>
            <a:ext cx="9861550" cy="1680369"/>
          </a:xfrm>
        </p:spPr>
        <p:txBody>
          <a:bodyPr anchor="b"/>
          <a:lstStyle>
            <a:lvl1pPr algn="ctr">
              <a:defRPr sz="4400"/>
            </a:lvl1pPr>
          </a:lstStyle>
          <a:p>
            <a:r>
              <a:rPr lang="sv-SE" dirty="0"/>
              <a:t>Klicka här för att ändra mall för rubrikformat</a:t>
            </a:r>
          </a:p>
        </p:txBody>
      </p:sp>
    </p:spTree>
    <p:extLst>
      <p:ext uri="{BB962C8B-B14F-4D97-AF65-F5344CB8AC3E}">
        <p14:creationId xmlns:p14="http://schemas.microsoft.com/office/powerpoint/2010/main" val="1601747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med bild">
    <p:bg>
      <p:bgPr>
        <a:solidFill>
          <a:schemeClr val="bg1"/>
        </a:solidFill>
        <a:effectLst/>
      </p:bgPr>
    </p:bg>
    <p:spTree>
      <p:nvGrpSpPr>
        <p:cNvPr id="1" name=""/>
        <p:cNvGrpSpPr/>
        <p:nvPr/>
      </p:nvGrpSpPr>
      <p:grpSpPr>
        <a:xfrm>
          <a:off x="0" y="0"/>
          <a:ext cx="0" cy="0"/>
          <a:chOff x="0" y="0"/>
          <a:chExt cx="0" cy="0"/>
        </a:xfrm>
      </p:grpSpPr>
      <p:sp>
        <p:nvSpPr>
          <p:cNvPr id="8" name="Platshållare för sidfot 7">
            <a:extLst>
              <a:ext uri="{FF2B5EF4-FFF2-40B4-BE49-F238E27FC236}">
                <a16:creationId xmlns:a16="http://schemas.microsoft.com/office/drawing/2014/main" id="{AC28CF0D-49EF-0392-83C7-E5C2C2298089}"/>
              </a:ext>
            </a:extLst>
          </p:cNvPr>
          <p:cNvSpPr>
            <a:spLocks noGrp="1"/>
          </p:cNvSpPr>
          <p:nvPr>
            <p:ph type="ftr" sz="quarter" idx="11"/>
          </p:nvPr>
        </p:nvSpPr>
        <p:spPr/>
        <p:txBody>
          <a:bodyPr/>
          <a:lstStyle/>
          <a:p>
            <a:r>
              <a:rPr lang="sv-SE"/>
              <a:t>Ny- och omvalda lokalpolitiker</a:t>
            </a:r>
          </a:p>
        </p:txBody>
      </p:sp>
      <p:sp>
        <p:nvSpPr>
          <p:cNvPr id="6" name="Platshållare för bild 2">
            <a:extLst>
              <a:ext uri="{FF2B5EF4-FFF2-40B4-BE49-F238E27FC236}">
                <a16:creationId xmlns:a16="http://schemas.microsoft.com/office/drawing/2014/main" id="{4DEA494C-18C5-BF1A-2137-5CED0DCC581D}"/>
              </a:ext>
            </a:extLst>
          </p:cNvPr>
          <p:cNvSpPr>
            <a:spLocks noGrp="1"/>
          </p:cNvSpPr>
          <p:nvPr>
            <p:ph type="pic" idx="1"/>
          </p:nvPr>
        </p:nvSpPr>
        <p:spPr>
          <a:xfrm>
            <a:off x="6368393" y="0"/>
            <a:ext cx="5823607"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3" name="Platshållare för text 3">
            <a:extLst>
              <a:ext uri="{FF2B5EF4-FFF2-40B4-BE49-F238E27FC236}">
                <a16:creationId xmlns:a16="http://schemas.microsoft.com/office/drawing/2014/main" id="{76A038BF-438C-264D-D258-E77E9AD3014C}"/>
              </a:ext>
            </a:extLst>
          </p:cNvPr>
          <p:cNvSpPr>
            <a:spLocks noGrp="1"/>
          </p:cNvSpPr>
          <p:nvPr>
            <p:ph type="body" sz="quarter" idx="12"/>
          </p:nvPr>
        </p:nvSpPr>
        <p:spPr>
          <a:xfrm>
            <a:off x="839788" y="2315530"/>
            <a:ext cx="4787900" cy="3417613"/>
          </a:xfrm>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60F8BACB-8B8F-C550-1CC8-7B0E07384071}"/>
              </a:ext>
            </a:extLst>
          </p:cNvPr>
          <p:cNvSpPr>
            <a:spLocks noGrp="1"/>
          </p:cNvSpPr>
          <p:nvPr>
            <p:ph type="title"/>
          </p:nvPr>
        </p:nvSpPr>
        <p:spPr>
          <a:xfrm>
            <a:off x="839789" y="709669"/>
            <a:ext cx="4788501" cy="1504721"/>
          </a:xfrm>
        </p:spPr>
        <p:txBody>
          <a:bodyPr anchor="b"/>
          <a:lstStyle>
            <a:lvl1pPr>
              <a:defRPr sz="4400">
                <a:solidFill>
                  <a:srgbClr val="6B2879"/>
                </a:solidFill>
              </a:defRPr>
            </a:lvl1pPr>
          </a:lstStyle>
          <a:p>
            <a:r>
              <a:rPr lang="sv-SE" dirty="0"/>
              <a:t>Klicka här för att ändra mall för rubrikformat</a:t>
            </a:r>
          </a:p>
        </p:txBody>
      </p:sp>
    </p:spTree>
    <p:extLst>
      <p:ext uri="{BB962C8B-B14F-4D97-AF65-F5344CB8AC3E}">
        <p14:creationId xmlns:p14="http://schemas.microsoft.com/office/powerpoint/2010/main" val="1023559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itat">
    <p:bg>
      <p:bgPr>
        <a:solidFill>
          <a:srgbClr val="DD2879">
            <a:alpha val="30000"/>
          </a:srgbClr>
        </a:solidFill>
        <a:effectLst/>
      </p:bgPr>
    </p:bg>
    <p:spTree>
      <p:nvGrpSpPr>
        <p:cNvPr id="1" name=""/>
        <p:cNvGrpSpPr/>
        <p:nvPr/>
      </p:nvGrpSpPr>
      <p:grpSpPr>
        <a:xfrm>
          <a:off x="0" y="0"/>
          <a:ext cx="0" cy="0"/>
          <a:chOff x="0" y="0"/>
          <a:chExt cx="0" cy="0"/>
        </a:xfrm>
      </p:grpSpPr>
      <p:sp>
        <p:nvSpPr>
          <p:cNvPr id="4" name="Platshållare för sidfot 4">
            <a:extLst>
              <a:ext uri="{FF2B5EF4-FFF2-40B4-BE49-F238E27FC236}">
                <a16:creationId xmlns:a16="http://schemas.microsoft.com/office/drawing/2014/main" id="{D4D91AC8-A646-83F9-EBDD-5C7E2D346FB9}"/>
              </a:ext>
            </a:extLst>
          </p:cNvPr>
          <p:cNvSpPr>
            <a:spLocks noGrp="1"/>
          </p:cNvSpPr>
          <p:nvPr>
            <p:ph type="ftr" sz="quarter" idx="3"/>
          </p:nvPr>
        </p:nvSpPr>
        <p:spPr>
          <a:xfrm>
            <a:off x="7865425" y="6291715"/>
            <a:ext cx="4114800" cy="365125"/>
          </a:xfrm>
          <a:prstGeom prst="rect">
            <a:avLst/>
          </a:prstGeom>
        </p:spPr>
        <p:txBody>
          <a:bodyPr vert="horz" lIns="91440" tIns="45720" rIns="91440" bIns="45720" rtlCol="0" anchor="ctr"/>
          <a:lstStyle>
            <a:lvl1pPr algn="r">
              <a:defRPr sz="1400">
                <a:solidFill>
                  <a:srgbClr val="6B2879"/>
                </a:solidFill>
                <a:latin typeface="Corbel" panose="020B0503020204020204" pitchFamily="34" charset="0"/>
              </a:defRPr>
            </a:lvl1pPr>
          </a:lstStyle>
          <a:p>
            <a:r>
              <a:rPr lang="sv-SE"/>
              <a:t>Ny- och omvalda lokalpolitiker</a:t>
            </a:r>
            <a:endParaRPr lang="sv-SE" dirty="0"/>
          </a:p>
        </p:txBody>
      </p:sp>
      <p:sp>
        <p:nvSpPr>
          <p:cNvPr id="2" name="Platshållare för text 2">
            <a:extLst>
              <a:ext uri="{FF2B5EF4-FFF2-40B4-BE49-F238E27FC236}">
                <a16:creationId xmlns:a16="http://schemas.microsoft.com/office/drawing/2014/main" id="{592641A7-05CA-E596-F754-B7B20CB47F59}"/>
              </a:ext>
            </a:extLst>
          </p:cNvPr>
          <p:cNvSpPr>
            <a:spLocks noGrp="1"/>
          </p:cNvSpPr>
          <p:nvPr>
            <p:ph type="body" idx="10" hasCustomPrompt="1"/>
          </p:nvPr>
        </p:nvSpPr>
        <p:spPr>
          <a:xfrm>
            <a:off x="1292225" y="3752850"/>
            <a:ext cx="9607550" cy="976313"/>
          </a:xfrm>
        </p:spPr>
        <p:txBody>
          <a:bodyPr anchor="ctr">
            <a:noAutofit/>
          </a:bodyPr>
          <a:lstStyle>
            <a:lvl1pPr marL="0" indent="0" algn="ctr">
              <a:buNone/>
              <a:defRPr sz="2400" i="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Namn Efternamn, titel</a:t>
            </a:r>
          </a:p>
        </p:txBody>
      </p:sp>
      <p:sp>
        <p:nvSpPr>
          <p:cNvPr id="3" name="Platshållare för text 2">
            <a:extLst>
              <a:ext uri="{FF2B5EF4-FFF2-40B4-BE49-F238E27FC236}">
                <a16:creationId xmlns:a16="http://schemas.microsoft.com/office/drawing/2014/main" id="{3A99BF86-3099-3F87-CB17-9583FB7858BC}"/>
              </a:ext>
            </a:extLst>
          </p:cNvPr>
          <p:cNvSpPr>
            <a:spLocks noGrp="1"/>
          </p:cNvSpPr>
          <p:nvPr>
            <p:ph type="body" idx="1"/>
          </p:nvPr>
        </p:nvSpPr>
        <p:spPr>
          <a:xfrm>
            <a:off x="1292225" y="1023938"/>
            <a:ext cx="9607550" cy="2728912"/>
          </a:xfrm>
        </p:spPr>
        <p:txBody>
          <a:bodyPr anchor="b">
            <a:noAutofit/>
          </a:bodyPr>
          <a:lstStyle>
            <a:lvl1pPr marL="0" indent="0" algn="ctr">
              <a:buNone/>
              <a:defRPr sz="4400" i="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
        <p:nvSpPr>
          <p:cNvPr id="5" name="Rubrik 1">
            <a:extLst>
              <a:ext uri="{FF2B5EF4-FFF2-40B4-BE49-F238E27FC236}">
                <a16:creationId xmlns:a16="http://schemas.microsoft.com/office/drawing/2014/main" id="{FF370902-9602-C137-6F08-0872BEB65C59}"/>
              </a:ext>
            </a:extLst>
          </p:cNvPr>
          <p:cNvSpPr>
            <a:spLocks noGrp="1"/>
          </p:cNvSpPr>
          <p:nvPr>
            <p:ph type="title"/>
          </p:nvPr>
        </p:nvSpPr>
        <p:spPr>
          <a:xfrm>
            <a:off x="1165225" y="-1727765"/>
            <a:ext cx="9861550" cy="1680369"/>
          </a:xfrm>
        </p:spPr>
        <p:txBody>
          <a:bodyPr anchor="b"/>
          <a:lstStyle>
            <a:lvl1pPr algn="ctr">
              <a:defRPr sz="4400"/>
            </a:lvl1pPr>
          </a:lstStyle>
          <a:p>
            <a:r>
              <a:rPr lang="sv-SE" dirty="0"/>
              <a:t>Klicka här för att ändra mall för rubrikformat</a:t>
            </a:r>
          </a:p>
        </p:txBody>
      </p:sp>
    </p:spTree>
    <p:extLst>
      <p:ext uri="{BB962C8B-B14F-4D97-AF65-F5344CB8AC3E}">
        <p14:creationId xmlns:p14="http://schemas.microsoft.com/office/powerpoint/2010/main" val="4033844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med grafik – Lil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28108A3-9901-1EF5-9C7B-3FC6D7D75F0B}"/>
              </a:ext>
              <a:ext uri="{C183D7F6-B498-43B3-948B-1728B52AA6E4}">
                <adec:decorative xmlns:adec="http://schemas.microsoft.com/office/drawing/2017/decorative" val="1"/>
              </a:ext>
            </a:extLst>
          </p:cNvPr>
          <p:cNvSpPr/>
          <p:nvPr userDrawn="1"/>
        </p:nvSpPr>
        <p:spPr>
          <a:xfrm>
            <a:off x="6368393" y="-142875"/>
            <a:ext cx="6104595" cy="7272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bild 2">
            <a:extLst>
              <a:ext uri="{FF2B5EF4-FFF2-40B4-BE49-F238E27FC236}">
                <a16:creationId xmlns:a16="http://schemas.microsoft.com/office/drawing/2014/main" id="{E2714690-AC50-D7B8-40B7-71BC21C9EDCA}"/>
              </a:ext>
            </a:extLst>
          </p:cNvPr>
          <p:cNvSpPr>
            <a:spLocks noGrp="1"/>
          </p:cNvSpPr>
          <p:nvPr>
            <p:ph type="pic" idx="1"/>
          </p:nvPr>
        </p:nvSpPr>
        <p:spPr>
          <a:xfrm>
            <a:off x="6368393" y="0"/>
            <a:ext cx="5823607"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6" name="Platshållare för sidfot 5">
            <a:extLst>
              <a:ext uri="{FF2B5EF4-FFF2-40B4-BE49-F238E27FC236}">
                <a16:creationId xmlns:a16="http://schemas.microsoft.com/office/drawing/2014/main" id="{21F65AB1-444A-5FA8-2041-940F55715401}"/>
              </a:ext>
            </a:extLst>
          </p:cNvPr>
          <p:cNvSpPr>
            <a:spLocks noGrp="1"/>
          </p:cNvSpPr>
          <p:nvPr>
            <p:ph type="ftr" sz="quarter" idx="11"/>
          </p:nvPr>
        </p:nvSpPr>
        <p:spPr/>
        <p:txBody>
          <a:bodyPr/>
          <a:lstStyle>
            <a:lvl1pPr>
              <a:defRPr>
                <a:solidFill>
                  <a:srgbClr val="6B2879"/>
                </a:solidFill>
              </a:defRPr>
            </a:lvl1pPr>
          </a:lstStyle>
          <a:p>
            <a:r>
              <a:rPr lang="sv-SE"/>
              <a:t>Ny- och omvalda lokalpolitiker</a:t>
            </a:r>
          </a:p>
        </p:txBody>
      </p:sp>
      <p:sp>
        <p:nvSpPr>
          <p:cNvPr id="4" name="Platshållare för text 3">
            <a:extLst>
              <a:ext uri="{FF2B5EF4-FFF2-40B4-BE49-F238E27FC236}">
                <a16:creationId xmlns:a16="http://schemas.microsoft.com/office/drawing/2014/main" id="{93C4EB5D-EF41-96F2-2239-9B1464955F67}"/>
              </a:ext>
            </a:extLst>
          </p:cNvPr>
          <p:cNvSpPr>
            <a:spLocks noGrp="1"/>
          </p:cNvSpPr>
          <p:nvPr>
            <p:ph type="body" sz="quarter" idx="12"/>
          </p:nvPr>
        </p:nvSpPr>
        <p:spPr>
          <a:xfrm>
            <a:off x="839788" y="2212974"/>
            <a:ext cx="4787900" cy="369433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Rubrik 1">
            <a:extLst>
              <a:ext uri="{FF2B5EF4-FFF2-40B4-BE49-F238E27FC236}">
                <a16:creationId xmlns:a16="http://schemas.microsoft.com/office/drawing/2014/main" id="{F301AB67-A3DB-A6E9-372B-333247B08535}"/>
              </a:ext>
            </a:extLst>
          </p:cNvPr>
          <p:cNvSpPr>
            <a:spLocks noGrp="1"/>
          </p:cNvSpPr>
          <p:nvPr>
            <p:ph type="title"/>
          </p:nvPr>
        </p:nvSpPr>
        <p:spPr>
          <a:xfrm>
            <a:off x="839789" y="709669"/>
            <a:ext cx="4788501" cy="1325563"/>
          </a:xfrm>
        </p:spPr>
        <p:txBody>
          <a:bodyPr/>
          <a:lstStyle>
            <a:lvl1pPr>
              <a:defRPr sz="440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107330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nehåll">
    <p:bg>
      <p:bgPr>
        <a:solidFill>
          <a:srgbClr val="DD2879">
            <a:alpha val="30000"/>
          </a:srgbClr>
        </a:solidFill>
        <a:effectLst/>
      </p:bgPr>
    </p:bg>
    <p:spTree>
      <p:nvGrpSpPr>
        <p:cNvPr id="1" name=""/>
        <p:cNvGrpSpPr/>
        <p:nvPr/>
      </p:nvGrpSpPr>
      <p:grpSpPr>
        <a:xfrm>
          <a:off x="0" y="0"/>
          <a:ext cx="0" cy="0"/>
          <a:chOff x="0" y="0"/>
          <a:chExt cx="0" cy="0"/>
        </a:xfrm>
      </p:grpSpPr>
      <p:sp>
        <p:nvSpPr>
          <p:cNvPr id="7" name="Platshållare för sidfot 4">
            <a:extLst>
              <a:ext uri="{FF2B5EF4-FFF2-40B4-BE49-F238E27FC236}">
                <a16:creationId xmlns:a16="http://schemas.microsoft.com/office/drawing/2014/main" id="{0FF49D95-5F3F-DE26-1F3C-DC65433AA415}"/>
              </a:ext>
            </a:extLst>
          </p:cNvPr>
          <p:cNvSpPr>
            <a:spLocks noGrp="1"/>
          </p:cNvSpPr>
          <p:nvPr>
            <p:ph type="ftr" sz="quarter" idx="3"/>
          </p:nvPr>
        </p:nvSpPr>
        <p:spPr>
          <a:xfrm>
            <a:off x="7865425" y="6291715"/>
            <a:ext cx="4114800" cy="365125"/>
          </a:xfrm>
          <a:prstGeom prst="rect">
            <a:avLst/>
          </a:prstGeom>
        </p:spPr>
        <p:txBody>
          <a:bodyPr vert="horz" lIns="91440" tIns="45720" rIns="91440" bIns="45720" rtlCol="0" anchor="ctr"/>
          <a:lstStyle>
            <a:lvl1pPr algn="r">
              <a:defRPr sz="1400">
                <a:solidFill>
                  <a:srgbClr val="6B2879"/>
                </a:solidFill>
                <a:latin typeface="Corbel" panose="020B0503020204020204" pitchFamily="34" charset="0"/>
              </a:defRPr>
            </a:lvl1pPr>
          </a:lstStyle>
          <a:p>
            <a:r>
              <a:rPr lang="sv-SE"/>
              <a:t>Ny- och omvalda lokalpolitiker</a:t>
            </a:r>
            <a:endParaRPr lang="sv-SE" dirty="0"/>
          </a:p>
        </p:txBody>
      </p:sp>
      <p:sp>
        <p:nvSpPr>
          <p:cNvPr id="3" name="Platshållare för text 3">
            <a:extLst>
              <a:ext uri="{FF2B5EF4-FFF2-40B4-BE49-F238E27FC236}">
                <a16:creationId xmlns:a16="http://schemas.microsoft.com/office/drawing/2014/main" id="{5AE7EE44-F6D2-91E1-0472-2D4E7E4AFBAF}"/>
              </a:ext>
            </a:extLst>
          </p:cNvPr>
          <p:cNvSpPr>
            <a:spLocks noGrp="1"/>
          </p:cNvSpPr>
          <p:nvPr>
            <p:ph type="body" sz="half" idx="2" hasCustomPrompt="1"/>
          </p:nvPr>
        </p:nvSpPr>
        <p:spPr>
          <a:xfrm>
            <a:off x="630832" y="1271755"/>
            <a:ext cx="10799168" cy="3860844"/>
          </a:xfrm>
        </p:spPr>
        <p:txBody>
          <a:bodyPr numCol="2">
            <a:normAutofit/>
          </a:bodyPr>
          <a:lstStyle>
            <a:lvl1pPr marL="744538" indent="-744538" algn="l">
              <a:lnSpc>
                <a:spcPct val="100000"/>
              </a:lnSpc>
              <a:spcBef>
                <a:spcPts val="0"/>
              </a:spcBef>
              <a:spcAft>
                <a:spcPts val="2000"/>
              </a:spcAft>
              <a:buClr>
                <a:srgbClr val="6B2879"/>
              </a:buClr>
              <a:buSzPct val="150000"/>
              <a:buFont typeface="+mj-lt"/>
              <a:buAutoNum type="arabicPeriod"/>
              <a:tabLst/>
              <a:defRPr sz="3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err="1"/>
              <a:t>Lorem</a:t>
            </a:r>
            <a:r>
              <a:rPr lang="sv-SE" dirty="0"/>
              <a:t> </a:t>
            </a:r>
            <a:r>
              <a:rPr lang="sv-SE" dirty="0" err="1"/>
              <a:t>ipsum</a:t>
            </a:r>
            <a:r>
              <a:rPr lang="sv-SE" dirty="0"/>
              <a:t> </a:t>
            </a:r>
            <a:r>
              <a:rPr lang="sv-SE" dirty="0" err="1"/>
              <a:t>dolor</a:t>
            </a:r>
            <a:endParaRPr lang="sv-SE" dirty="0"/>
          </a:p>
          <a:p>
            <a:pPr lvl="0"/>
            <a:endParaRPr lang="sv-SE" dirty="0"/>
          </a:p>
        </p:txBody>
      </p:sp>
      <p:cxnSp>
        <p:nvCxnSpPr>
          <p:cNvPr id="6" name="Rak 5">
            <a:extLst>
              <a:ext uri="{FF2B5EF4-FFF2-40B4-BE49-F238E27FC236}">
                <a16:creationId xmlns:a16="http://schemas.microsoft.com/office/drawing/2014/main" id="{FB077005-BC98-32AD-A29F-860DEDB4D123}"/>
              </a:ext>
              <a:ext uri="{C183D7F6-B498-43B3-948B-1728B52AA6E4}">
                <adec:decorative xmlns:adec="http://schemas.microsoft.com/office/drawing/2017/decorative" val="1"/>
              </a:ext>
            </a:extLst>
          </p:cNvPr>
          <p:cNvCxnSpPr/>
          <p:nvPr userDrawn="1"/>
        </p:nvCxnSpPr>
        <p:spPr>
          <a:xfrm>
            <a:off x="630832" y="977900"/>
            <a:ext cx="107991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ubrik 1">
            <a:extLst>
              <a:ext uri="{FF2B5EF4-FFF2-40B4-BE49-F238E27FC236}">
                <a16:creationId xmlns:a16="http://schemas.microsoft.com/office/drawing/2014/main" id="{7FBAFD54-6034-1650-BC5C-6EEE403AABD6}"/>
              </a:ext>
            </a:extLst>
          </p:cNvPr>
          <p:cNvSpPr>
            <a:spLocks noGrp="1"/>
          </p:cNvSpPr>
          <p:nvPr>
            <p:ph type="title" hasCustomPrompt="1"/>
          </p:nvPr>
        </p:nvSpPr>
        <p:spPr>
          <a:xfrm>
            <a:off x="630832" y="615434"/>
            <a:ext cx="9180653" cy="288822"/>
          </a:xfrm>
        </p:spPr>
        <p:txBody>
          <a:bodyPr anchor="ctr"/>
          <a:lstStyle>
            <a:lvl1pPr algn="l">
              <a:defRPr sz="2400" b="0">
                <a:solidFill>
                  <a:schemeClr val="tx1"/>
                </a:solidFill>
              </a:defRPr>
            </a:lvl1pPr>
          </a:lstStyle>
          <a:p>
            <a:r>
              <a:rPr lang="sv-SE" dirty="0"/>
              <a:t>KLICKA HÄR FÖR ATT ÄNDRA MALL FÖR RUBRIKFORMAT</a:t>
            </a:r>
          </a:p>
        </p:txBody>
      </p:sp>
    </p:spTree>
    <p:extLst>
      <p:ext uri="{BB962C8B-B14F-4D97-AF65-F5344CB8AC3E}">
        <p14:creationId xmlns:p14="http://schemas.microsoft.com/office/powerpoint/2010/main" val="388439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sida">
    <p:bg>
      <p:bgPr>
        <a:solidFill>
          <a:srgbClr val="DD2879">
            <a:alpha val="30000"/>
          </a:srgbClr>
        </a:solidFill>
        <a:effectLst/>
      </p:bgPr>
    </p:bg>
    <p:spTree>
      <p:nvGrpSpPr>
        <p:cNvPr id="1" name=""/>
        <p:cNvGrpSpPr/>
        <p:nvPr/>
      </p:nvGrpSpPr>
      <p:grpSpPr>
        <a:xfrm>
          <a:off x="0" y="0"/>
          <a:ext cx="0" cy="0"/>
          <a:chOff x="0" y="0"/>
          <a:chExt cx="0" cy="0"/>
        </a:xfrm>
      </p:grpSpPr>
      <p:sp>
        <p:nvSpPr>
          <p:cNvPr id="4" name="Platshållare för sidfot 4">
            <a:extLst>
              <a:ext uri="{FF2B5EF4-FFF2-40B4-BE49-F238E27FC236}">
                <a16:creationId xmlns:a16="http://schemas.microsoft.com/office/drawing/2014/main" id="{FF152A68-254C-E8D9-D301-61D34A6EB748}"/>
              </a:ext>
            </a:extLst>
          </p:cNvPr>
          <p:cNvSpPr>
            <a:spLocks noGrp="1"/>
          </p:cNvSpPr>
          <p:nvPr>
            <p:ph type="ftr" sz="quarter" idx="3"/>
          </p:nvPr>
        </p:nvSpPr>
        <p:spPr>
          <a:xfrm>
            <a:off x="7865425" y="6291715"/>
            <a:ext cx="4114800" cy="365125"/>
          </a:xfrm>
          <a:prstGeom prst="rect">
            <a:avLst/>
          </a:prstGeom>
        </p:spPr>
        <p:txBody>
          <a:bodyPr vert="horz" lIns="91440" tIns="45720" rIns="91440" bIns="45720" rtlCol="0" anchor="ctr"/>
          <a:lstStyle>
            <a:lvl1pPr algn="r">
              <a:defRPr sz="1400">
                <a:solidFill>
                  <a:srgbClr val="6B2879"/>
                </a:solidFill>
                <a:latin typeface="Corbel" panose="020B0503020204020204" pitchFamily="34" charset="0"/>
              </a:defRPr>
            </a:lvl1pPr>
          </a:lstStyle>
          <a:p>
            <a:r>
              <a:rPr lang="sv-SE"/>
              <a:t>Ny- och omvalda lokalpolitiker</a:t>
            </a:r>
            <a:endParaRPr lang="sv-SE" dirty="0"/>
          </a:p>
        </p:txBody>
      </p:sp>
      <p:sp>
        <p:nvSpPr>
          <p:cNvPr id="2" name="Rubrik 1">
            <a:extLst>
              <a:ext uri="{FF2B5EF4-FFF2-40B4-BE49-F238E27FC236}">
                <a16:creationId xmlns:a16="http://schemas.microsoft.com/office/drawing/2014/main" id="{1FA800A1-CCCE-5C04-61E1-62FF9785BC58}"/>
              </a:ext>
            </a:extLst>
          </p:cNvPr>
          <p:cNvSpPr>
            <a:spLocks noGrp="1"/>
          </p:cNvSpPr>
          <p:nvPr>
            <p:ph type="ctrTitle" hasCustomPrompt="1"/>
          </p:nvPr>
        </p:nvSpPr>
        <p:spPr>
          <a:xfrm>
            <a:off x="1049438" y="465055"/>
            <a:ext cx="10093124" cy="5264413"/>
          </a:xfrm>
        </p:spPr>
        <p:txBody>
          <a:bodyPr anchor="ctr" anchorCtr="0">
            <a:noAutofit/>
          </a:bodyPr>
          <a:lstStyle>
            <a:lvl1pPr algn="ctr">
              <a:lnSpc>
                <a:spcPts val="9000"/>
              </a:lnSpc>
              <a:defRPr sz="8000">
                <a:solidFill>
                  <a:srgbClr val="6B2879"/>
                </a:solidFill>
              </a:defRPr>
            </a:lvl1pPr>
          </a:lstStyle>
          <a:p>
            <a:r>
              <a:rPr lang="sv-SE" dirty="0"/>
              <a:t>1.</a:t>
            </a:r>
            <a:br>
              <a:rPr lang="sv-SE" dirty="0"/>
            </a:br>
            <a:r>
              <a:rPr lang="sv-SE" dirty="0"/>
              <a:t>Klicka här för att ändra mall för rubrikformat</a:t>
            </a:r>
          </a:p>
        </p:txBody>
      </p:sp>
    </p:spTree>
    <p:extLst>
      <p:ext uri="{BB962C8B-B14F-4D97-AF65-F5344CB8AC3E}">
        <p14:creationId xmlns:p14="http://schemas.microsoft.com/office/powerpoint/2010/main" val="1759142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elsida för bild, film etc.">
    <p:bg>
      <p:bgPr>
        <a:solidFill>
          <a:schemeClr val="bg1"/>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F5CC42BB-D36D-0AA7-2BC0-3A9A92167D21}"/>
              </a:ext>
            </a:extLst>
          </p:cNvPr>
          <p:cNvSpPr>
            <a:spLocks noGrp="1"/>
          </p:cNvSpPr>
          <p:nvPr>
            <p:ph idx="1" hasCustomPrompt="1"/>
          </p:nvPr>
        </p:nvSpPr>
        <p:spPr>
          <a:xfrm>
            <a:off x="0" y="0"/>
            <a:ext cx="12192000" cy="6858000"/>
          </a:xfrm>
        </p:spPr>
        <p:txBody>
          <a:bodyPr anchor="ctr"/>
          <a:lstStyle>
            <a:lvl1pPr marL="0" indent="0" algn="ctr">
              <a:lnSpc>
                <a:spcPct val="100000"/>
              </a:lnSpc>
              <a:buNone/>
              <a:defRPr sz="4800">
                <a:solidFill>
                  <a:srgbClr val="6B2879"/>
                </a:solidFill>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Ingen text på denna mallsida</a:t>
            </a:r>
          </a:p>
        </p:txBody>
      </p:sp>
      <p:sp>
        <p:nvSpPr>
          <p:cNvPr id="2" name="Rubrik 1">
            <a:extLst>
              <a:ext uri="{FF2B5EF4-FFF2-40B4-BE49-F238E27FC236}">
                <a16:creationId xmlns:a16="http://schemas.microsoft.com/office/drawing/2014/main" id="{F8DE7F2E-C839-4B1A-D360-818554FA0A76}"/>
              </a:ext>
            </a:extLst>
          </p:cNvPr>
          <p:cNvSpPr>
            <a:spLocks noGrp="1"/>
          </p:cNvSpPr>
          <p:nvPr>
            <p:ph type="title"/>
          </p:nvPr>
        </p:nvSpPr>
        <p:spPr>
          <a:xfrm>
            <a:off x="1165225" y="-1727765"/>
            <a:ext cx="9861550" cy="1680369"/>
          </a:xfrm>
        </p:spPr>
        <p:txBody>
          <a:bodyPr anchor="b"/>
          <a:lstStyle>
            <a:lvl1pPr algn="ctr">
              <a:defRPr sz="4400"/>
            </a:lvl1pPr>
          </a:lstStyle>
          <a:p>
            <a:r>
              <a:rPr lang="sv-SE" dirty="0"/>
              <a:t>Klicka här för att ändra mall för rubrikformat</a:t>
            </a:r>
          </a:p>
        </p:txBody>
      </p:sp>
    </p:spTree>
    <p:extLst>
      <p:ext uri="{BB962C8B-B14F-4D97-AF65-F5344CB8AC3E}">
        <p14:creationId xmlns:p14="http://schemas.microsoft.com/office/powerpoint/2010/main" val="3092642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åstående/Fråga – Lila">
    <p:spTree>
      <p:nvGrpSpPr>
        <p:cNvPr id="1" name=""/>
        <p:cNvGrpSpPr/>
        <p:nvPr/>
      </p:nvGrpSpPr>
      <p:grpSpPr>
        <a:xfrm>
          <a:off x="0" y="0"/>
          <a:ext cx="0" cy="0"/>
          <a:chOff x="0" y="0"/>
          <a:chExt cx="0" cy="0"/>
        </a:xfrm>
      </p:grpSpPr>
      <p:sp>
        <p:nvSpPr>
          <p:cNvPr id="3" name="Platshållare för sidfot 4">
            <a:extLst>
              <a:ext uri="{FF2B5EF4-FFF2-40B4-BE49-F238E27FC236}">
                <a16:creationId xmlns:a16="http://schemas.microsoft.com/office/drawing/2014/main" id="{F64859D7-F97A-D4EC-0DE2-EFA0D26737D6}"/>
              </a:ext>
            </a:extLst>
          </p:cNvPr>
          <p:cNvSpPr>
            <a:spLocks noGrp="1"/>
          </p:cNvSpPr>
          <p:nvPr>
            <p:ph type="ftr" sz="quarter" idx="3"/>
          </p:nvPr>
        </p:nvSpPr>
        <p:spPr>
          <a:xfrm>
            <a:off x="7865425" y="6291715"/>
            <a:ext cx="4114800" cy="365125"/>
          </a:xfrm>
          <a:prstGeom prst="rect">
            <a:avLst/>
          </a:prstGeom>
        </p:spPr>
        <p:txBody>
          <a:bodyPr vert="horz" lIns="91440" tIns="45720" rIns="91440" bIns="45720" rtlCol="0" anchor="ctr"/>
          <a:lstStyle>
            <a:lvl1pPr algn="r">
              <a:defRPr sz="1400">
                <a:solidFill>
                  <a:schemeClr val="bg1"/>
                </a:solidFill>
                <a:latin typeface="Corbel" panose="020B0503020204020204" pitchFamily="34" charset="0"/>
              </a:defRPr>
            </a:lvl1pPr>
          </a:lstStyle>
          <a:p>
            <a:r>
              <a:rPr lang="sv-SE"/>
              <a:t>Ny- och omvalda lokalpolitiker</a:t>
            </a:r>
            <a:endParaRPr lang="sv-SE" dirty="0"/>
          </a:p>
        </p:txBody>
      </p:sp>
      <p:sp>
        <p:nvSpPr>
          <p:cNvPr id="2" name="Rubrik 1">
            <a:extLst>
              <a:ext uri="{FF2B5EF4-FFF2-40B4-BE49-F238E27FC236}">
                <a16:creationId xmlns:a16="http://schemas.microsoft.com/office/drawing/2014/main" id="{94CA9E5A-B191-5F90-D506-A09A6AB1E8F0}"/>
              </a:ext>
            </a:extLst>
          </p:cNvPr>
          <p:cNvSpPr>
            <a:spLocks noGrp="1"/>
          </p:cNvSpPr>
          <p:nvPr>
            <p:ph type="title"/>
          </p:nvPr>
        </p:nvSpPr>
        <p:spPr>
          <a:xfrm>
            <a:off x="1165225" y="1748631"/>
            <a:ext cx="9861550" cy="2852737"/>
          </a:xfrm>
        </p:spPr>
        <p:txBody>
          <a:bodyPr anchor="ctr"/>
          <a:lstStyle>
            <a:lvl1pPr algn="ctr">
              <a:defRPr sz="4800"/>
            </a:lvl1pPr>
          </a:lstStyle>
          <a:p>
            <a:r>
              <a:rPr lang="sv-SE" dirty="0"/>
              <a:t>Klicka här för att ändra mall för rubrikformat</a:t>
            </a:r>
          </a:p>
        </p:txBody>
      </p:sp>
    </p:spTree>
    <p:extLst>
      <p:ext uri="{BB962C8B-B14F-4D97-AF65-F5344CB8AC3E}">
        <p14:creationId xmlns:p14="http://schemas.microsoft.com/office/powerpoint/2010/main" val="1405186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åstående/Fråga – Rosa">
    <p:bg>
      <p:bgPr>
        <a:solidFill>
          <a:srgbClr val="DD2879">
            <a:alpha val="30000"/>
          </a:srgbClr>
        </a:solidFill>
        <a:effectLst/>
      </p:bgPr>
    </p:bg>
    <p:spTree>
      <p:nvGrpSpPr>
        <p:cNvPr id="1" name=""/>
        <p:cNvGrpSpPr/>
        <p:nvPr/>
      </p:nvGrpSpPr>
      <p:grpSpPr>
        <a:xfrm>
          <a:off x="0" y="0"/>
          <a:ext cx="0" cy="0"/>
          <a:chOff x="0" y="0"/>
          <a:chExt cx="0" cy="0"/>
        </a:xfrm>
      </p:grpSpPr>
      <p:sp>
        <p:nvSpPr>
          <p:cNvPr id="3" name="Platshållare för sidfot 4">
            <a:extLst>
              <a:ext uri="{FF2B5EF4-FFF2-40B4-BE49-F238E27FC236}">
                <a16:creationId xmlns:a16="http://schemas.microsoft.com/office/drawing/2014/main" id="{29DB0260-34EA-9CDD-7294-F2BCEA12B7B2}"/>
              </a:ext>
            </a:extLst>
          </p:cNvPr>
          <p:cNvSpPr>
            <a:spLocks noGrp="1"/>
          </p:cNvSpPr>
          <p:nvPr>
            <p:ph type="ftr" sz="quarter" idx="3"/>
          </p:nvPr>
        </p:nvSpPr>
        <p:spPr>
          <a:xfrm>
            <a:off x="7865425" y="6291715"/>
            <a:ext cx="4114800" cy="365125"/>
          </a:xfrm>
          <a:prstGeom prst="rect">
            <a:avLst/>
          </a:prstGeom>
        </p:spPr>
        <p:txBody>
          <a:bodyPr vert="horz" lIns="91440" tIns="45720" rIns="91440" bIns="45720" rtlCol="0" anchor="ctr"/>
          <a:lstStyle>
            <a:lvl1pPr algn="r">
              <a:defRPr sz="1400">
                <a:solidFill>
                  <a:srgbClr val="6B2879"/>
                </a:solidFill>
                <a:latin typeface="Corbel" panose="020B0503020204020204" pitchFamily="34" charset="0"/>
              </a:defRPr>
            </a:lvl1pPr>
          </a:lstStyle>
          <a:p>
            <a:r>
              <a:rPr lang="sv-SE"/>
              <a:t>Ny- och omvalda lokalpolitiker</a:t>
            </a:r>
            <a:endParaRPr lang="sv-SE" dirty="0"/>
          </a:p>
        </p:txBody>
      </p:sp>
      <p:sp>
        <p:nvSpPr>
          <p:cNvPr id="2" name="Rubrik 1">
            <a:extLst>
              <a:ext uri="{FF2B5EF4-FFF2-40B4-BE49-F238E27FC236}">
                <a16:creationId xmlns:a16="http://schemas.microsoft.com/office/drawing/2014/main" id="{94CA9E5A-B191-5F90-D506-A09A6AB1E8F0}"/>
              </a:ext>
            </a:extLst>
          </p:cNvPr>
          <p:cNvSpPr>
            <a:spLocks noGrp="1"/>
          </p:cNvSpPr>
          <p:nvPr>
            <p:ph type="title"/>
          </p:nvPr>
        </p:nvSpPr>
        <p:spPr>
          <a:xfrm>
            <a:off x="1165225" y="1807897"/>
            <a:ext cx="9861550" cy="2852737"/>
          </a:xfrm>
        </p:spPr>
        <p:txBody>
          <a:bodyPr anchor="ctr"/>
          <a:lstStyle>
            <a:lvl1pPr algn="ctr">
              <a:defRPr sz="4800">
                <a:solidFill>
                  <a:srgbClr val="6B2879"/>
                </a:solidFill>
              </a:defRPr>
            </a:lvl1pPr>
          </a:lstStyle>
          <a:p>
            <a:r>
              <a:rPr lang="sv-SE" dirty="0"/>
              <a:t>Klicka här för att ändra mall för rubrikformat</a:t>
            </a:r>
          </a:p>
        </p:txBody>
      </p:sp>
      <p:sp>
        <p:nvSpPr>
          <p:cNvPr id="4" name="Rubrik 1">
            <a:extLst>
              <a:ext uri="{FF2B5EF4-FFF2-40B4-BE49-F238E27FC236}">
                <a16:creationId xmlns:a16="http://schemas.microsoft.com/office/drawing/2014/main" id="{AD4ECFFA-C2B8-F278-F7F0-4A2A8F6FA204}"/>
              </a:ext>
            </a:extLst>
          </p:cNvPr>
          <p:cNvSpPr txBox="1">
            <a:spLocks/>
          </p:cNvSpPr>
          <p:nvPr userDrawn="1"/>
        </p:nvSpPr>
        <p:spPr>
          <a:xfrm>
            <a:off x="1165225" y="-1727765"/>
            <a:ext cx="9861550" cy="168036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b="1" i="0" kern="1200">
                <a:solidFill>
                  <a:schemeClr val="bg1"/>
                </a:solidFill>
                <a:latin typeface="Corbel" panose="020B0503020204020204" pitchFamily="34" charset="0"/>
                <a:ea typeface="+mj-ea"/>
                <a:cs typeface="+mj-cs"/>
              </a:defRPr>
            </a:lvl1pPr>
          </a:lstStyle>
          <a:p>
            <a:r>
              <a:rPr lang="sv-SE" dirty="0"/>
              <a:t>Klicka här för att ändra mall för rubrikformat</a:t>
            </a:r>
          </a:p>
        </p:txBody>
      </p:sp>
    </p:spTree>
    <p:extLst>
      <p:ext uri="{BB962C8B-B14F-4D97-AF65-F5344CB8AC3E}">
        <p14:creationId xmlns:p14="http://schemas.microsoft.com/office/powerpoint/2010/main" val="3353120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ortare text med rubrik">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148F94F6-27B9-2A7E-A75F-E866EB261EC0}"/>
              </a:ext>
            </a:extLst>
          </p:cNvPr>
          <p:cNvSpPr>
            <a:spLocks noGrp="1"/>
          </p:cNvSpPr>
          <p:nvPr>
            <p:ph type="ftr" sz="quarter" idx="11"/>
          </p:nvPr>
        </p:nvSpPr>
        <p:spPr/>
        <p:txBody>
          <a:bodyPr/>
          <a:lstStyle/>
          <a:p>
            <a:r>
              <a:rPr lang="sv-SE"/>
              <a:t>Ny- och omvalda lokalpolitiker</a:t>
            </a:r>
          </a:p>
        </p:txBody>
      </p:sp>
      <p:sp>
        <p:nvSpPr>
          <p:cNvPr id="7" name="Platshållare för text 3">
            <a:extLst>
              <a:ext uri="{FF2B5EF4-FFF2-40B4-BE49-F238E27FC236}">
                <a16:creationId xmlns:a16="http://schemas.microsoft.com/office/drawing/2014/main" id="{37A5CA07-98AF-0628-474D-E95DE274BC90}"/>
              </a:ext>
            </a:extLst>
          </p:cNvPr>
          <p:cNvSpPr>
            <a:spLocks noGrp="1"/>
          </p:cNvSpPr>
          <p:nvPr>
            <p:ph type="body" sz="half" idx="2"/>
          </p:nvPr>
        </p:nvSpPr>
        <p:spPr>
          <a:xfrm>
            <a:off x="1165225" y="3259016"/>
            <a:ext cx="9861550" cy="2133600"/>
          </a:xfrm>
        </p:spPr>
        <p:txBody>
          <a:bodyPr>
            <a:normAutofit/>
          </a:bodyPr>
          <a:lstStyle>
            <a:lvl1pPr marL="0" indent="0" algn="ctr">
              <a:lnSpc>
                <a:spcPct val="100000"/>
              </a:lnSpc>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2" name="Rubrik 1">
            <a:extLst>
              <a:ext uri="{FF2B5EF4-FFF2-40B4-BE49-F238E27FC236}">
                <a16:creationId xmlns:a16="http://schemas.microsoft.com/office/drawing/2014/main" id="{94CA9E5A-B191-5F90-D506-A09A6AB1E8F0}"/>
              </a:ext>
            </a:extLst>
          </p:cNvPr>
          <p:cNvSpPr>
            <a:spLocks noGrp="1"/>
          </p:cNvSpPr>
          <p:nvPr>
            <p:ph type="title"/>
          </p:nvPr>
        </p:nvSpPr>
        <p:spPr>
          <a:xfrm>
            <a:off x="1165225" y="1242500"/>
            <a:ext cx="9861550" cy="1680369"/>
          </a:xfrm>
        </p:spPr>
        <p:txBody>
          <a:bodyPr anchor="b"/>
          <a:lstStyle>
            <a:lvl1pPr algn="ctr">
              <a:defRPr sz="4400"/>
            </a:lvl1pPr>
          </a:lstStyle>
          <a:p>
            <a:r>
              <a:rPr lang="sv-SE" dirty="0"/>
              <a:t>Klicka här för att ändra mall för rubrikformat</a:t>
            </a:r>
          </a:p>
        </p:txBody>
      </p:sp>
    </p:spTree>
    <p:extLst>
      <p:ext uri="{BB962C8B-B14F-4D97-AF65-F5344CB8AC3E}">
        <p14:creationId xmlns:p14="http://schemas.microsoft.com/office/powerpoint/2010/main" val="2970796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D223C550-A308-75AA-4601-C6E53F8A1A29}"/>
              </a:ext>
            </a:extLst>
          </p:cNvPr>
          <p:cNvSpPr>
            <a:spLocks noGrp="1"/>
          </p:cNvSpPr>
          <p:nvPr>
            <p:ph type="ftr" sz="quarter" idx="11"/>
          </p:nvPr>
        </p:nvSpPr>
        <p:spPr/>
        <p:txBody>
          <a:bodyPr/>
          <a:lstStyle/>
          <a:p>
            <a:r>
              <a:rPr lang="sv-SE"/>
              <a:t>Ny- och omvalda lokalpolitiker</a:t>
            </a:r>
          </a:p>
        </p:txBody>
      </p:sp>
      <p:sp>
        <p:nvSpPr>
          <p:cNvPr id="4" name="Platshållare för text 3">
            <a:extLst>
              <a:ext uri="{FF2B5EF4-FFF2-40B4-BE49-F238E27FC236}">
                <a16:creationId xmlns:a16="http://schemas.microsoft.com/office/drawing/2014/main" id="{775FF654-328A-B032-0A86-974587E63F79}"/>
              </a:ext>
            </a:extLst>
          </p:cNvPr>
          <p:cNvSpPr>
            <a:spLocks noGrp="1"/>
          </p:cNvSpPr>
          <p:nvPr>
            <p:ph type="body" sz="quarter" idx="12"/>
          </p:nvPr>
        </p:nvSpPr>
        <p:spPr>
          <a:xfrm>
            <a:off x="716416" y="1654174"/>
            <a:ext cx="9628423" cy="4077756"/>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9C4D46AD-1C3C-3E68-89F5-E16CEFE155FE}"/>
              </a:ext>
            </a:extLst>
          </p:cNvPr>
          <p:cNvSpPr>
            <a:spLocks noGrp="1"/>
          </p:cNvSpPr>
          <p:nvPr>
            <p:ph type="title"/>
          </p:nvPr>
        </p:nvSpPr>
        <p:spPr>
          <a:xfrm>
            <a:off x="711200" y="712256"/>
            <a:ext cx="9633639" cy="686886"/>
          </a:xfrm>
        </p:spPr>
        <p:txBody>
          <a:bodyPr/>
          <a:lstStyle>
            <a:lvl1pPr>
              <a:defRPr sz="4400"/>
            </a:lvl1pPr>
          </a:lstStyle>
          <a:p>
            <a:r>
              <a:rPr lang="sv-SE" dirty="0"/>
              <a:t>Klicka här för att ändra mall för rubrikformat</a:t>
            </a:r>
          </a:p>
        </p:txBody>
      </p:sp>
    </p:spTree>
    <p:extLst>
      <p:ext uri="{BB962C8B-B14F-4D97-AF65-F5344CB8AC3E}">
        <p14:creationId xmlns:p14="http://schemas.microsoft.com/office/powerpoint/2010/main" val="2885347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sta med bild">
    <p:bg>
      <p:bgPr>
        <a:solidFill>
          <a:schemeClr val="bg1"/>
        </a:solidFill>
        <a:effectLst/>
      </p:bgPr>
    </p:bg>
    <p:spTree>
      <p:nvGrpSpPr>
        <p:cNvPr id="1" name=""/>
        <p:cNvGrpSpPr/>
        <p:nvPr/>
      </p:nvGrpSpPr>
      <p:grpSpPr>
        <a:xfrm>
          <a:off x="0" y="0"/>
          <a:ext cx="0" cy="0"/>
          <a:chOff x="0" y="0"/>
          <a:chExt cx="0" cy="0"/>
        </a:xfrm>
      </p:grpSpPr>
      <p:sp>
        <p:nvSpPr>
          <p:cNvPr id="8" name="Platshållare för sidfot 7">
            <a:extLst>
              <a:ext uri="{FF2B5EF4-FFF2-40B4-BE49-F238E27FC236}">
                <a16:creationId xmlns:a16="http://schemas.microsoft.com/office/drawing/2014/main" id="{AC28CF0D-49EF-0392-83C7-E5C2C2298089}"/>
              </a:ext>
            </a:extLst>
          </p:cNvPr>
          <p:cNvSpPr>
            <a:spLocks noGrp="1"/>
          </p:cNvSpPr>
          <p:nvPr>
            <p:ph type="ftr" sz="quarter" idx="11"/>
          </p:nvPr>
        </p:nvSpPr>
        <p:spPr/>
        <p:txBody>
          <a:bodyPr/>
          <a:lstStyle/>
          <a:p>
            <a:r>
              <a:rPr lang="sv-SE"/>
              <a:t>Ny- och omvalda lokalpolitiker</a:t>
            </a:r>
          </a:p>
        </p:txBody>
      </p:sp>
      <p:sp>
        <p:nvSpPr>
          <p:cNvPr id="14" name="Platshållare för bild 2">
            <a:extLst>
              <a:ext uri="{FF2B5EF4-FFF2-40B4-BE49-F238E27FC236}">
                <a16:creationId xmlns:a16="http://schemas.microsoft.com/office/drawing/2014/main" id="{97A13854-9599-0DF2-3264-14DD78C34351}"/>
              </a:ext>
            </a:extLst>
          </p:cNvPr>
          <p:cNvSpPr>
            <a:spLocks noGrp="1"/>
          </p:cNvSpPr>
          <p:nvPr>
            <p:ph type="pic" idx="1"/>
          </p:nvPr>
        </p:nvSpPr>
        <p:spPr>
          <a:xfrm>
            <a:off x="6368393" y="0"/>
            <a:ext cx="5823607"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3" name="Platshållare för text 3">
            <a:extLst>
              <a:ext uri="{FF2B5EF4-FFF2-40B4-BE49-F238E27FC236}">
                <a16:creationId xmlns:a16="http://schemas.microsoft.com/office/drawing/2014/main" id="{B5F7EA1A-5A49-0D68-FFCC-181D7EF2F70F}"/>
              </a:ext>
            </a:extLst>
          </p:cNvPr>
          <p:cNvSpPr>
            <a:spLocks noGrp="1"/>
          </p:cNvSpPr>
          <p:nvPr>
            <p:ph type="body" sz="quarter" idx="12"/>
          </p:nvPr>
        </p:nvSpPr>
        <p:spPr>
          <a:xfrm>
            <a:off x="839788" y="2315530"/>
            <a:ext cx="4787900" cy="341761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60F8BACB-8B8F-C550-1CC8-7B0E07384071}"/>
              </a:ext>
            </a:extLst>
          </p:cNvPr>
          <p:cNvSpPr>
            <a:spLocks noGrp="1"/>
          </p:cNvSpPr>
          <p:nvPr>
            <p:ph type="title"/>
          </p:nvPr>
        </p:nvSpPr>
        <p:spPr>
          <a:xfrm>
            <a:off x="839789" y="709669"/>
            <a:ext cx="4788501" cy="1504721"/>
          </a:xfrm>
        </p:spPr>
        <p:txBody>
          <a:bodyPr anchor="b"/>
          <a:lstStyle>
            <a:lvl1pPr>
              <a:defRPr sz="4400">
                <a:solidFill>
                  <a:srgbClr val="6B2879"/>
                </a:solidFill>
              </a:defRPr>
            </a:lvl1pPr>
          </a:lstStyle>
          <a:p>
            <a:r>
              <a:rPr lang="sv-SE" dirty="0"/>
              <a:t>Klicka här för att ändra mall för rubrikformat</a:t>
            </a:r>
          </a:p>
        </p:txBody>
      </p:sp>
    </p:spTree>
    <p:extLst>
      <p:ext uri="{BB962C8B-B14F-4D97-AF65-F5344CB8AC3E}">
        <p14:creationId xmlns:p14="http://schemas.microsoft.com/office/powerpoint/2010/main" val="1382477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B2879"/>
        </a:solidFill>
        <a:effectLst/>
      </p:bgPr>
    </p:bg>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43472372-0105-0C9B-99B8-370BB3F7C680}"/>
              </a:ext>
            </a:extLst>
          </p:cNvPr>
          <p:cNvSpPr>
            <a:spLocks noGrp="1"/>
          </p:cNvSpPr>
          <p:nvPr>
            <p:ph type="ftr" sz="quarter" idx="3"/>
          </p:nvPr>
        </p:nvSpPr>
        <p:spPr>
          <a:xfrm>
            <a:off x="7865425" y="6291715"/>
            <a:ext cx="4114800" cy="365125"/>
          </a:xfrm>
          <a:prstGeom prst="rect">
            <a:avLst/>
          </a:prstGeom>
        </p:spPr>
        <p:txBody>
          <a:bodyPr vert="horz" lIns="91440" tIns="45720" rIns="91440" bIns="45720" rtlCol="0" anchor="ctr"/>
          <a:lstStyle>
            <a:lvl1pPr algn="r">
              <a:defRPr sz="1400">
                <a:solidFill>
                  <a:schemeClr val="bg1"/>
                </a:solidFill>
                <a:latin typeface="Corbel" panose="020B0503020204020204" pitchFamily="34" charset="0"/>
              </a:defRPr>
            </a:lvl1pPr>
          </a:lstStyle>
          <a:p>
            <a:r>
              <a:rPr lang="sv-SE"/>
              <a:t>Ny- och omvalda lokalpolitiker</a:t>
            </a:r>
            <a:endParaRPr lang="sv-SE" dirty="0"/>
          </a:p>
        </p:txBody>
      </p:sp>
      <p:sp>
        <p:nvSpPr>
          <p:cNvPr id="3" name="Platshållare för text 2">
            <a:extLst>
              <a:ext uri="{FF2B5EF4-FFF2-40B4-BE49-F238E27FC236}">
                <a16:creationId xmlns:a16="http://schemas.microsoft.com/office/drawing/2014/main" id="{BC31C3A9-20C7-9914-27D6-24B40A546690}"/>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15614C2D-C107-0744-1282-FCCC56C3EA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sv-SE" dirty="0"/>
              <a:t>Klicka här för att ändra mall för rubrikformat</a:t>
            </a:r>
          </a:p>
        </p:txBody>
      </p:sp>
    </p:spTree>
    <p:extLst>
      <p:ext uri="{BB962C8B-B14F-4D97-AF65-F5344CB8AC3E}">
        <p14:creationId xmlns:p14="http://schemas.microsoft.com/office/powerpoint/2010/main" val="255960980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49" r:id="rId3"/>
    <p:sldLayoutId id="2147483662" r:id="rId4"/>
    <p:sldLayoutId id="2147483651" r:id="rId5"/>
    <p:sldLayoutId id="2147483666" r:id="rId6"/>
    <p:sldLayoutId id="2147483663" r:id="rId7"/>
    <p:sldLayoutId id="2147483650" r:id="rId8"/>
    <p:sldLayoutId id="2147483653" r:id="rId9"/>
    <p:sldLayoutId id="2147483669" r:id="rId10"/>
    <p:sldLayoutId id="2147483667" r:id="rId11"/>
    <p:sldLayoutId id="2147483657" r:id="rId12"/>
  </p:sldLayoutIdLst>
  <p:hf sldNum="0" hdr="0" dt="0"/>
  <p:txStyles>
    <p:titleStyle>
      <a:lvl1pPr algn="l" defTabSz="914400" rtl="0" eaLnBrk="1" latinLnBrk="0" hangingPunct="1">
        <a:lnSpc>
          <a:spcPct val="90000"/>
        </a:lnSpc>
        <a:spcBef>
          <a:spcPct val="0"/>
        </a:spcBef>
        <a:buNone/>
        <a:defRPr sz="4400" b="1" i="0" kern="1200">
          <a:solidFill>
            <a:schemeClr val="bg1"/>
          </a:solidFill>
          <a:latin typeface="Corbel" panose="020B0503020204020204" pitchFamily="34" charset="0"/>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3200" kern="1200">
          <a:solidFill>
            <a:schemeClr val="bg1"/>
          </a:solidFill>
          <a:latin typeface="Corbel" panose="020B05030202040202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3000" kern="1200">
          <a:solidFill>
            <a:schemeClr val="bg1"/>
          </a:solidFill>
          <a:latin typeface="Corbel" panose="020B0503020204020204"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500" kern="1200">
          <a:solidFill>
            <a:schemeClr val="bg1"/>
          </a:solidFill>
          <a:latin typeface="Corbel" panose="020B0503020204020204"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chemeClr val="bg1"/>
          </a:solidFill>
          <a:latin typeface="Corbel" panose="020B0503020204020204"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chemeClr val="bg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hyperlink" Target="https://www.linkedin.com/showcase/afori/" TargetMode="External"/><Relationship Id="rId5" Type="http://schemas.openxmlformats.org/officeDocument/2006/relationships/hyperlink" Target="https://www.afori.se/" TargetMode="External"/><Relationship Id="rId4" Type="http://schemas.openxmlformats.org/officeDocument/2006/relationships/hyperlink" Target="https://www.upphandlingsmyndigheten.se/styra-och-leda-inkopsverksamhet/andamalsenliga-inkopsorganisatione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upphandlingsmyndigheten.se/inkopsprocessen/var-modell-for-inkopsprocessen/"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hyperlink" Target="https://www.upphandlingsmyndigheten.se/regler-och-lagstiftning/de-grundlaggande-upphandlingsprinciperna/" TargetMode="External"/><Relationship Id="rId5" Type="http://schemas.openxmlformats.org/officeDocument/2006/relationships/hyperlink" Target="https://www.upphandlingsmyndigheten.se/styra-och-leda-inkopsverksamhet/modell-offentliga-inkopssystemet/" TargetMode="External"/><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hyperlink" Target="https://www.upphandlingsmyndigheten.se/" TargetMode="External"/><Relationship Id="rId7"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hyperlink" Target="https://www.upphandlingsmyndigheten.se/frageportal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descr="Upphandlingsmyndighetens logga">
            <a:extLst>
              <a:ext uri="{FF2B5EF4-FFF2-40B4-BE49-F238E27FC236}">
                <a16:creationId xmlns:a16="http://schemas.microsoft.com/office/drawing/2014/main" id="{10F7CC3B-EF51-5AD4-0791-62F4E9209A6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83877" y="269625"/>
            <a:ext cx="1514123" cy="540376"/>
          </a:xfrm>
          <a:prstGeom prst="rect">
            <a:avLst/>
          </a:prstGeom>
        </p:spPr>
      </p:pic>
      <p:sp>
        <p:nvSpPr>
          <p:cNvPr id="4" name="object 4">
            <a:extLst>
              <a:ext uri="{FF2B5EF4-FFF2-40B4-BE49-F238E27FC236}">
                <a16:creationId xmlns:a16="http://schemas.microsoft.com/office/drawing/2014/main" id="{54518F1F-9E2E-84F6-EA14-D52697CA4C51}"/>
              </a:ext>
              <a:ext uri="{C183D7F6-B498-43B3-948B-1728B52AA6E4}">
                <adec:decorative xmlns:adec="http://schemas.microsoft.com/office/drawing/2017/decorative" val="1"/>
              </a:ext>
            </a:extLst>
          </p:cNvPr>
          <p:cNvSpPr/>
          <p:nvPr/>
        </p:nvSpPr>
        <p:spPr>
          <a:xfrm>
            <a:off x="4372446" y="6"/>
            <a:ext cx="7819553" cy="6857994"/>
          </a:xfrm>
          <a:custGeom>
            <a:avLst/>
            <a:gdLst/>
            <a:ahLst/>
            <a:cxnLst/>
            <a:rect l="l" t="t" r="r" b="b"/>
            <a:pathLst>
              <a:path w="12894310" h="11308715">
                <a:moveTo>
                  <a:pt x="8146466" y="4590554"/>
                </a:moveTo>
                <a:lnTo>
                  <a:pt x="7451865" y="651256"/>
                </a:lnTo>
                <a:lnTo>
                  <a:pt x="6323851" y="0"/>
                </a:lnTo>
                <a:lnTo>
                  <a:pt x="0" y="0"/>
                </a:lnTo>
                <a:lnTo>
                  <a:pt x="672439" y="3813695"/>
                </a:lnTo>
                <a:lnTo>
                  <a:pt x="4387634" y="5958662"/>
                </a:lnTo>
                <a:lnTo>
                  <a:pt x="8146466" y="4590554"/>
                </a:lnTo>
                <a:close/>
              </a:path>
              <a:path w="12894310" h="11308715">
                <a:moveTo>
                  <a:pt x="10516108" y="11101057"/>
                </a:moveTo>
                <a:lnTo>
                  <a:pt x="7451865" y="8529866"/>
                </a:lnTo>
                <a:lnTo>
                  <a:pt x="4387634" y="11101057"/>
                </a:lnTo>
                <a:lnTo>
                  <a:pt x="4387634" y="11308550"/>
                </a:lnTo>
                <a:lnTo>
                  <a:pt x="10516108" y="11308550"/>
                </a:lnTo>
                <a:lnTo>
                  <a:pt x="10516108" y="11101057"/>
                </a:lnTo>
                <a:close/>
              </a:path>
              <a:path w="12894310" h="11308715">
                <a:moveTo>
                  <a:pt x="12893904" y="2821305"/>
                </a:moveTo>
                <a:lnTo>
                  <a:pt x="11861660" y="2445601"/>
                </a:lnTo>
                <a:lnTo>
                  <a:pt x="8146466" y="4590554"/>
                </a:lnTo>
                <a:lnTo>
                  <a:pt x="7451865" y="8529866"/>
                </a:lnTo>
                <a:lnTo>
                  <a:pt x="11210696" y="9897974"/>
                </a:lnTo>
                <a:lnTo>
                  <a:pt x="12893904" y="8926170"/>
                </a:lnTo>
                <a:lnTo>
                  <a:pt x="12893904" y="2821305"/>
                </a:lnTo>
                <a:close/>
              </a:path>
            </a:pathLst>
          </a:custGeom>
          <a:solidFill>
            <a:srgbClr val="FFFFFF">
              <a:alpha val="9999"/>
            </a:srgbClr>
          </a:solidFill>
        </p:spPr>
        <p:txBody>
          <a:bodyPr wrap="square" lIns="0" tIns="0" rIns="0" bIns="0" rtlCol="0"/>
          <a:lstStyle/>
          <a:p>
            <a:endParaRPr/>
          </a:p>
        </p:txBody>
      </p:sp>
      <p:sp>
        <p:nvSpPr>
          <p:cNvPr id="3" name="Rubrik 2">
            <a:extLst>
              <a:ext uri="{FF2B5EF4-FFF2-40B4-BE49-F238E27FC236}">
                <a16:creationId xmlns:a16="http://schemas.microsoft.com/office/drawing/2014/main" id="{AAABD368-7BB7-1D32-E2DE-5C6E19F6770C}"/>
              </a:ext>
            </a:extLst>
          </p:cNvPr>
          <p:cNvSpPr txBox="1">
            <a:spLocks noGrp="1"/>
          </p:cNvSpPr>
          <p:nvPr>
            <p:ph type="title" idx="4294967295"/>
          </p:nvPr>
        </p:nvSpPr>
        <p:spPr>
          <a:xfrm>
            <a:off x="889373" y="1869498"/>
            <a:ext cx="9853283" cy="26552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6000" b="1" i="0" kern="1200">
                <a:solidFill>
                  <a:schemeClr val="bg1"/>
                </a:solidFill>
                <a:latin typeface="Corbel" panose="020B0503020204020204" pitchFamily="34" charset="0"/>
                <a:ea typeface="+mj-ea"/>
                <a:cs typeface="+mj-cs"/>
              </a:defRPr>
            </a:lvl1pPr>
          </a:lstStyle>
          <a:p>
            <a:pPr marL="0" marR="0" lvl="0" indent="0" algn="l" defTabSz="914400" rtl="0" eaLnBrk="1" fontAlgn="auto" latinLnBrk="0" hangingPunct="1">
              <a:lnSpc>
                <a:spcPts val="7000"/>
              </a:lnSpc>
              <a:spcBef>
                <a:spcPct val="0"/>
              </a:spcBef>
              <a:spcAft>
                <a:spcPts val="0"/>
              </a:spcAft>
              <a:buClrTx/>
              <a:buSzTx/>
              <a:buFontTx/>
              <a:buNone/>
              <a:tabLst/>
              <a:defRPr/>
            </a:pPr>
            <a:r>
              <a:rPr kumimoji="0" lang="sv-SE" sz="6600" b="1" i="0" u="none" strike="noStrike" kern="1200" cap="none" spc="0" normalizeH="0" baseline="0" noProof="0" dirty="0">
                <a:ln>
                  <a:noFill/>
                </a:ln>
                <a:solidFill>
                  <a:schemeClr val="bg1"/>
                </a:solidFill>
                <a:effectLst/>
                <a:uLnTx/>
                <a:uFillTx/>
                <a:latin typeface="Corbel" panose="020B0503020204020204" pitchFamily="34" charset="0"/>
                <a:ea typeface="+mj-ea"/>
                <a:cs typeface="+mj-cs"/>
              </a:rPr>
              <a:t>Offentliga inköp </a:t>
            </a:r>
            <a:br>
              <a:rPr kumimoji="0" lang="sv-SE" sz="6600" b="1" i="0" u="none" strike="noStrike" kern="1200" cap="none" spc="0" normalizeH="0" baseline="0" noProof="0" dirty="0">
                <a:ln>
                  <a:noFill/>
                </a:ln>
                <a:solidFill>
                  <a:schemeClr val="bg1"/>
                </a:solidFill>
                <a:effectLst/>
                <a:uLnTx/>
                <a:uFillTx/>
                <a:latin typeface="Corbel" panose="020B0503020204020204" pitchFamily="34" charset="0"/>
                <a:ea typeface="+mj-ea"/>
                <a:cs typeface="+mj-cs"/>
              </a:rPr>
            </a:br>
            <a:r>
              <a:rPr kumimoji="0" lang="sv-SE" sz="6600" b="1" i="0" u="none" strike="noStrike" kern="1200" cap="none" spc="0" normalizeH="0" baseline="0" noProof="0" dirty="0">
                <a:ln>
                  <a:noFill/>
                </a:ln>
                <a:solidFill>
                  <a:schemeClr val="bg1"/>
                </a:solidFill>
                <a:effectLst/>
                <a:uLnTx/>
                <a:uFillTx/>
                <a:latin typeface="Corbel" panose="020B0503020204020204" pitchFamily="34" charset="0"/>
                <a:ea typeface="+mj-ea"/>
                <a:cs typeface="+mj-cs"/>
              </a:rPr>
              <a:t>– en översikt</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sv-SE" sz="3600" b="1" i="0" u="none" strike="noStrike" kern="1200" cap="none" spc="0" normalizeH="0" baseline="0" noProof="0" dirty="0">
                <a:ln>
                  <a:noFill/>
                </a:ln>
                <a:solidFill>
                  <a:schemeClr val="bg1"/>
                </a:solidFill>
                <a:effectLst/>
                <a:uLnTx/>
                <a:uFillTx/>
                <a:latin typeface="Corbel" panose="020B0503020204020204" pitchFamily="34" charset="0"/>
                <a:ea typeface="+mj-ea"/>
                <a:cs typeface="+mj-cs"/>
              </a:rPr>
              <a:t>Målgrupp: Ny- och omvalda lokalpolitiker</a:t>
            </a:r>
          </a:p>
        </p:txBody>
      </p:sp>
      <p:sp>
        <p:nvSpPr>
          <p:cNvPr id="2" name="Rubrik 2">
            <a:extLst>
              <a:ext uri="{FF2B5EF4-FFF2-40B4-BE49-F238E27FC236}">
                <a16:creationId xmlns:a16="http://schemas.microsoft.com/office/drawing/2014/main" id="{68F8725E-674A-016E-9658-8A0F30438BC4}"/>
              </a:ext>
            </a:extLst>
          </p:cNvPr>
          <p:cNvSpPr txBox="1">
            <a:spLocks/>
          </p:cNvSpPr>
          <p:nvPr/>
        </p:nvSpPr>
        <p:spPr>
          <a:xfrm>
            <a:off x="889373" y="5154564"/>
            <a:ext cx="9861550" cy="938106"/>
          </a:xfrm>
          <a:prstGeom prst="rect">
            <a:avLst/>
          </a:prstGeom>
        </p:spPr>
        <p:txBody>
          <a:bodyPr anchor="b"/>
          <a:lstStyle>
            <a:lvl1pPr algn="l" defTabSz="914400" rtl="0" eaLnBrk="1" latinLnBrk="0" hangingPunct="1">
              <a:lnSpc>
                <a:spcPct val="90000"/>
              </a:lnSpc>
              <a:spcBef>
                <a:spcPct val="0"/>
              </a:spcBef>
              <a:buNone/>
              <a:defRPr sz="6000" b="1" i="0" kern="1200">
                <a:solidFill>
                  <a:schemeClr val="bg1"/>
                </a:solidFill>
                <a:latin typeface="Corbel" panose="020B0503020204020204" pitchFamily="34" charset="0"/>
                <a:ea typeface="+mj-ea"/>
                <a:cs typeface="+mj-cs"/>
              </a:defRPr>
            </a:lvl1pPr>
          </a:lstStyle>
          <a:p>
            <a:pPr>
              <a:lnSpc>
                <a:spcPct val="100000"/>
              </a:lnSpc>
            </a:pPr>
            <a:r>
              <a:rPr lang="sv-SE" sz="2400" b="0" dirty="0"/>
              <a:t>November 2022, Anna Larka</a:t>
            </a:r>
          </a:p>
          <a:p>
            <a:pPr>
              <a:lnSpc>
                <a:spcPct val="100000"/>
              </a:lnSpc>
            </a:pPr>
            <a:r>
              <a:rPr lang="sv-SE" sz="2400" b="0" dirty="0"/>
              <a:t>Material uppdaterat 30 november 2022 </a:t>
            </a:r>
          </a:p>
        </p:txBody>
      </p:sp>
      <p:sp>
        <p:nvSpPr>
          <p:cNvPr id="6" name="Platshållare för sidfot 5">
            <a:extLst>
              <a:ext uri="{FF2B5EF4-FFF2-40B4-BE49-F238E27FC236}">
                <a16:creationId xmlns:a16="http://schemas.microsoft.com/office/drawing/2014/main" id="{95D9C491-9A84-2A6C-D297-EE409529E746}"/>
              </a:ext>
            </a:extLst>
          </p:cNvPr>
          <p:cNvSpPr>
            <a:spLocks noGrp="1"/>
          </p:cNvSpPr>
          <p:nvPr>
            <p:ph type="ftr" sz="quarter" idx="11"/>
          </p:nvPr>
        </p:nvSpPr>
        <p:spPr/>
        <p:txBody>
          <a:bodyPr/>
          <a:lstStyle/>
          <a:p>
            <a:r>
              <a:rPr lang="sv-SE"/>
              <a:t>Ny- och omvalda lokalpolitiker</a:t>
            </a:r>
          </a:p>
        </p:txBody>
      </p:sp>
    </p:spTree>
    <p:extLst>
      <p:ext uri="{BB962C8B-B14F-4D97-AF65-F5344CB8AC3E}">
        <p14:creationId xmlns:p14="http://schemas.microsoft.com/office/powerpoint/2010/main" val="2819796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bg1">
            <a:lumMod val="75000"/>
            <a:alpha val="90000"/>
          </a:schemeClr>
        </a:solidFill>
        <a:effectLst/>
      </p:bgPr>
    </p:bg>
    <p:spTree>
      <p:nvGrpSpPr>
        <p:cNvPr id="1" name=""/>
        <p:cNvGrpSpPr/>
        <p:nvPr/>
      </p:nvGrpSpPr>
      <p:grpSpPr>
        <a:xfrm>
          <a:off x="0" y="0"/>
          <a:ext cx="0" cy="0"/>
          <a:chOff x="0" y="0"/>
          <a:chExt cx="0" cy="0"/>
        </a:xfrm>
      </p:grpSpPr>
      <p:pic>
        <p:nvPicPr>
          <p:cNvPr id="4" name="Bildobjekt 3" descr="Upphandlingsmyndighetens logga">
            <a:extLst>
              <a:ext uri="{FF2B5EF4-FFF2-40B4-BE49-F238E27FC236}">
                <a16:creationId xmlns:a16="http://schemas.microsoft.com/office/drawing/2014/main" id="{E8C8213E-DD68-AB61-EA64-A03B714894FE}"/>
              </a:ext>
            </a:extLst>
          </p:cNvPr>
          <p:cNvPicPr>
            <a:picLocks noChangeAspect="1"/>
          </p:cNvPicPr>
          <p:nvPr/>
        </p:nvPicPr>
        <p:blipFill>
          <a:blip r:embed="rId3"/>
          <a:stretch>
            <a:fillRect/>
          </a:stretch>
        </p:blipFill>
        <p:spPr>
          <a:xfrm>
            <a:off x="10384931" y="270001"/>
            <a:ext cx="1513069" cy="540656"/>
          </a:xfrm>
          <a:prstGeom prst="rect">
            <a:avLst/>
          </a:prstGeom>
        </p:spPr>
      </p:pic>
      <p:sp>
        <p:nvSpPr>
          <p:cNvPr id="6" name="Rubrik 5">
            <a:extLst>
              <a:ext uri="{FF2B5EF4-FFF2-40B4-BE49-F238E27FC236}">
                <a16:creationId xmlns:a16="http://schemas.microsoft.com/office/drawing/2014/main" id="{2C95DAAA-6D7F-EF5F-C785-FFE62D0F4560}"/>
              </a:ext>
            </a:extLst>
          </p:cNvPr>
          <p:cNvSpPr>
            <a:spLocks noGrp="1"/>
          </p:cNvSpPr>
          <p:nvPr>
            <p:ph type="title"/>
          </p:nvPr>
        </p:nvSpPr>
        <p:spPr>
          <a:xfrm>
            <a:off x="363311" y="290427"/>
            <a:ext cx="10515600" cy="754602"/>
          </a:xfrm>
        </p:spPr>
        <p:txBody>
          <a:bodyPr vert="horz" lIns="91440" tIns="45720" rIns="91440" bIns="45720" rtlCol="0" anchor="b">
            <a:noAutofit/>
          </a:bodyPr>
          <a:lstStyle/>
          <a:p>
            <a:pPr algn="l"/>
            <a:r>
              <a:rPr lang="sv-SE" sz="3600" dirty="0">
                <a:solidFill>
                  <a:schemeClr val="tx1"/>
                </a:solidFill>
              </a:rPr>
              <a:t>Till dig som föredragare</a:t>
            </a:r>
          </a:p>
        </p:txBody>
      </p:sp>
      <p:sp>
        <p:nvSpPr>
          <p:cNvPr id="2" name="Platshållare för text 1">
            <a:extLst>
              <a:ext uri="{FF2B5EF4-FFF2-40B4-BE49-F238E27FC236}">
                <a16:creationId xmlns:a16="http://schemas.microsoft.com/office/drawing/2014/main" id="{48E0AD87-D7F0-6865-8ACC-3F3E33DDFF9A}"/>
              </a:ext>
            </a:extLst>
          </p:cNvPr>
          <p:cNvSpPr>
            <a:spLocks noGrp="1"/>
          </p:cNvSpPr>
          <p:nvPr>
            <p:ph type="body" idx="1"/>
          </p:nvPr>
        </p:nvSpPr>
        <p:spPr>
          <a:xfrm>
            <a:off x="363310" y="1105201"/>
            <a:ext cx="10030991" cy="4978358"/>
          </a:xfrm>
        </p:spPr>
        <p:txBody>
          <a:bodyPr anchor="t"/>
          <a:lstStyle/>
          <a:p>
            <a:r>
              <a:rPr lang="sv-SE" sz="2800" dirty="0"/>
              <a:t>Se dessa bilder som förslag på utgångspunkter för att prata kring området upphandling. Blanda dem gärna med dina egna bilder.</a:t>
            </a:r>
          </a:p>
          <a:p>
            <a:r>
              <a:rPr lang="sv-SE" sz="2800" dirty="0"/>
              <a:t>Du får givetvis prata fritt kring bilderna och gärna göra konkreta kopplingar till din verksamhet. Talmanuset kan du använda som ett underlag för dina egna anteckningar.</a:t>
            </a:r>
          </a:p>
          <a:p>
            <a:r>
              <a:rPr lang="sv-SE" sz="2800" dirty="0"/>
              <a:t>Sist bland bilderna finns en länksamling. Du får gärna dela alla bilder inklusive länksamlingen med politikerna, men även med andra kollegor i verksamheten.</a:t>
            </a:r>
          </a:p>
        </p:txBody>
      </p:sp>
      <p:sp>
        <p:nvSpPr>
          <p:cNvPr id="3" name="Platshållare för sidfot 2">
            <a:extLst>
              <a:ext uri="{FF2B5EF4-FFF2-40B4-BE49-F238E27FC236}">
                <a16:creationId xmlns:a16="http://schemas.microsoft.com/office/drawing/2014/main" id="{29A0E2F2-2667-69BF-A380-55231ED6DDB6}"/>
              </a:ext>
            </a:extLst>
          </p:cNvPr>
          <p:cNvSpPr>
            <a:spLocks noGrp="1"/>
          </p:cNvSpPr>
          <p:nvPr>
            <p:ph type="ftr" sz="quarter" idx="3"/>
          </p:nvPr>
        </p:nvSpPr>
        <p:spPr/>
        <p:txBody>
          <a:bodyPr/>
          <a:lstStyle/>
          <a:p>
            <a:r>
              <a:rPr lang="sv-SE"/>
              <a:t>Ny- och omvalda lokalpolitiker</a:t>
            </a:r>
            <a:endParaRPr lang="sv-SE" dirty="0"/>
          </a:p>
        </p:txBody>
      </p:sp>
    </p:spTree>
    <p:extLst>
      <p:ext uri="{BB962C8B-B14F-4D97-AF65-F5344CB8AC3E}">
        <p14:creationId xmlns:p14="http://schemas.microsoft.com/office/powerpoint/2010/main" val="3989698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E96C842B-CF2D-6A14-0B66-6F7C838DEC7F}"/>
              </a:ext>
            </a:extLst>
          </p:cNvPr>
          <p:cNvSpPr>
            <a:spLocks noGrp="1"/>
          </p:cNvSpPr>
          <p:nvPr>
            <p:ph type="title"/>
          </p:nvPr>
        </p:nvSpPr>
        <p:spPr/>
        <p:txBody>
          <a:bodyPr/>
          <a:lstStyle/>
          <a:p>
            <a:pPr>
              <a:spcBef>
                <a:spcPts val="1200"/>
              </a:spcBef>
            </a:pPr>
            <a:r>
              <a:rPr lang="sv-SE" b="0" dirty="0"/>
              <a:t>Organisationens inköp bidrar till att lösa komplexa samhällsutmaningar.</a:t>
            </a:r>
            <a:endParaRPr lang="sv-SE" dirty="0"/>
          </a:p>
        </p:txBody>
      </p:sp>
      <p:pic>
        <p:nvPicPr>
          <p:cNvPr id="6" name="Bildobjekt 5" descr="Upphandlingsmyndighetens logga">
            <a:extLst>
              <a:ext uri="{FF2B5EF4-FFF2-40B4-BE49-F238E27FC236}">
                <a16:creationId xmlns:a16="http://schemas.microsoft.com/office/drawing/2014/main" id="{9860A0F0-6333-9CD1-8B06-4DFF61955FE4}"/>
              </a:ext>
            </a:extLst>
          </p:cNvPr>
          <p:cNvPicPr>
            <a:picLocks noChangeAspect="1"/>
          </p:cNvPicPr>
          <p:nvPr/>
        </p:nvPicPr>
        <p:blipFill>
          <a:blip r:embed="rId3"/>
          <a:stretch>
            <a:fillRect/>
          </a:stretch>
        </p:blipFill>
        <p:spPr>
          <a:xfrm>
            <a:off x="10384931" y="270001"/>
            <a:ext cx="1513069" cy="540656"/>
          </a:xfrm>
          <a:prstGeom prst="rect">
            <a:avLst/>
          </a:prstGeom>
        </p:spPr>
      </p:pic>
      <p:sp>
        <p:nvSpPr>
          <p:cNvPr id="2" name="Platshållare för sidfot 1">
            <a:extLst>
              <a:ext uri="{FF2B5EF4-FFF2-40B4-BE49-F238E27FC236}">
                <a16:creationId xmlns:a16="http://schemas.microsoft.com/office/drawing/2014/main" id="{0D03726D-27E8-C8E7-60C4-E38B2048771F}"/>
              </a:ext>
            </a:extLst>
          </p:cNvPr>
          <p:cNvSpPr>
            <a:spLocks noGrp="1"/>
          </p:cNvSpPr>
          <p:nvPr>
            <p:ph type="ftr" sz="quarter" idx="3"/>
          </p:nvPr>
        </p:nvSpPr>
        <p:spPr/>
        <p:txBody>
          <a:bodyPr/>
          <a:lstStyle/>
          <a:p>
            <a:r>
              <a:rPr lang="sv-SE"/>
              <a:t>Ny- och omvalda lokalpolitiker</a:t>
            </a:r>
            <a:endParaRPr lang="sv-SE" dirty="0"/>
          </a:p>
        </p:txBody>
      </p:sp>
    </p:spTree>
    <p:extLst>
      <p:ext uri="{BB962C8B-B14F-4D97-AF65-F5344CB8AC3E}">
        <p14:creationId xmlns:p14="http://schemas.microsoft.com/office/powerpoint/2010/main" val="1490883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33A612-7F0F-5E35-5955-53EBE12C407D}"/>
              </a:ext>
            </a:extLst>
          </p:cNvPr>
          <p:cNvSpPr>
            <a:spLocks noGrp="1"/>
          </p:cNvSpPr>
          <p:nvPr>
            <p:ph type="title"/>
          </p:nvPr>
        </p:nvSpPr>
        <p:spPr/>
        <p:txBody>
          <a:bodyPr/>
          <a:lstStyle/>
          <a:p>
            <a:r>
              <a:rPr lang="sv-SE" dirty="0"/>
              <a:t>Illustration – styrning av inköpsverksamhet</a:t>
            </a:r>
          </a:p>
        </p:txBody>
      </p:sp>
      <p:pic>
        <p:nvPicPr>
          <p:cNvPr id="3" name="Platshållare för innehåll 2" descr="Illustration som visar på förhållandet mellan de olika styrningarna vid upphandling.">
            <a:extLst>
              <a:ext uri="{FF2B5EF4-FFF2-40B4-BE49-F238E27FC236}">
                <a16:creationId xmlns:a16="http://schemas.microsoft.com/office/drawing/2014/main" id="{37CBE8E5-CDFD-F59A-6AB5-E9A8C96451A3}"/>
              </a:ext>
            </a:extLst>
          </p:cNvPr>
          <p:cNvPicPr>
            <a:picLocks noGrp="1" noChangeAspect="1"/>
          </p:cNvPicPr>
          <p:nvPr>
            <p:ph idx="1"/>
          </p:nvPr>
        </p:nvPicPr>
        <p:blipFill>
          <a:blip r:embed="rId3"/>
          <a:stretch>
            <a:fillRect/>
          </a:stretch>
        </p:blipFill>
        <p:spPr>
          <a:prstGeom prst="rect">
            <a:avLst/>
          </a:prstGeom>
        </p:spPr>
      </p:pic>
    </p:spTree>
    <p:extLst>
      <p:ext uri="{BB962C8B-B14F-4D97-AF65-F5344CB8AC3E}">
        <p14:creationId xmlns:p14="http://schemas.microsoft.com/office/powerpoint/2010/main" val="2780397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8BECE1B3-0F8D-A800-336E-226525169936}"/>
              </a:ext>
            </a:extLst>
          </p:cNvPr>
          <p:cNvSpPr>
            <a:spLocks noGrp="1"/>
          </p:cNvSpPr>
          <p:nvPr>
            <p:ph type="title"/>
          </p:nvPr>
        </p:nvSpPr>
        <p:spPr/>
        <p:txBody>
          <a:bodyPr/>
          <a:lstStyle/>
          <a:p>
            <a:r>
              <a:rPr lang="sv-SE" dirty="0"/>
              <a:t>De grundläggande upphandlingsprinciperna</a:t>
            </a:r>
          </a:p>
        </p:txBody>
      </p:sp>
      <p:pic>
        <p:nvPicPr>
          <p:cNvPr id="4" name="Bild 3" descr="Upphandlingsmyndighetens logga">
            <a:extLst>
              <a:ext uri="{FF2B5EF4-FFF2-40B4-BE49-F238E27FC236}">
                <a16:creationId xmlns:a16="http://schemas.microsoft.com/office/drawing/2014/main" id="{11B5FF52-6725-1D69-BF69-D6EFA456E73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84931" y="270001"/>
            <a:ext cx="1513069" cy="540000"/>
          </a:xfrm>
          <a:prstGeom prst="rect">
            <a:avLst/>
          </a:prstGeom>
        </p:spPr>
      </p:pic>
      <p:pic>
        <p:nvPicPr>
          <p:cNvPr id="3" name="Platshållare för innehåll 2" descr="Illustration som visar de grundläggande upphandlingsprinciperna: Ickediskriminering, likabehandling, proportionalitet, öppenhet och ömsesidigt erkännande. ">
            <a:extLst>
              <a:ext uri="{FF2B5EF4-FFF2-40B4-BE49-F238E27FC236}">
                <a16:creationId xmlns:a16="http://schemas.microsoft.com/office/drawing/2014/main" id="{B85C693B-683D-55D5-0A56-898CCC6798C1}"/>
              </a:ext>
            </a:extLst>
          </p:cNvPr>
          <p:cNvPicPr>
            <a:picLocks noGrp="1" noChangeAspect="1"/>
          </p:cNvPicPr>
          <p:nvPr>
            <p:ph idx="1"/>
          </p:nvPr>
        </p:nvPicPr>
        <p:blipFill>
          <a:blip r:embed="rId5"/>
          <a:stretch>
            <a:fillRect/>
          </a:stretch>
        </p:blipFill>
        <p:spPr>
          <a:xfrm>
            <a:off x="487194" y="1025414"/>
            <a:ext cx="11217612" cy="5492972"/>
          </a:xfrm>
          <a:prstGeom prst="rect">
            <a:avLst/>
          </a:prstGeom>
        </p:spPr>
      </p:pic>
    </p:spTree>
    <p:extLst>
      <p:ext uri="{BB962C8B-B14F-4D97-AF65-F5344CB8AC3E}">
        <p14:creationId xmlns:p14="http://schemas.microsoft.com/office/powerpoint/2010/main" val="2018905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289CFB-5B31-1825-5BC3-07CC723102CF}"/>
              </a:ext>
            </a:extLst>
          </p:cNvPr>
          <p:cNvSpPr>
            <a:spLocks noGrp="1"/>
          </p:cNvSpPr>
          <p:nvPr>
            <p:ph type="title"/>
          </p:nvPr>
        </p:nvSpPr>
        <p:spPr/>
        <p:txBody>
          <a:bodyPr/>
          <a:lstStyle/>
          <a:p>
            <a:r>
              <a:rPr lang="sv-SE" dirty="0"/>
              <a:t>Inköpsmodellen</a:t>
            </a:r>
          </a:p>
        </p:txBody>
      </p:sp>
      <p:pic>
        <p:nvPicPr>
          <p:cNvPr id="5" name="Bild 4" descr="Upphandlingsmyndighetens logga">
            <a:extLst>
              <a:ext uri="{FF2B5EF4-FFF2-40B4-BE49-F238E27FC236}">
                <a16:creationId xmlns:a16="http://schemas.microsoft.com/office/drawing/2014/main" id="{AF7DE156-3E27-B730-B53C-3DD18BEB40E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84931" y="270001"/>
            <a:ext cx="1513069" cy="540000"/>
          </a:xfrm>
          <a:prstGeom prst="rect">
            <a:avLst/>
          </a:prstGeom>
        </p:spPr>
      </p:pic>
      <p:pic>
        <p:nvPicPr>
          <p:cNvPr id="3" name="Platshållare för innehåll 2" descr="Illustration som visar på inköpsprocessen: planera, kartlägga, analysera, upphandla, implementera och förvalta.">
            <a:extLst>
              <a:ext uri="{FF2B5EF4-FFF2-40B4-BE49-F238E27FC236}">
                <a16:creationId xmlns:a16="http://schemas.microsoft.com/office/drawing/2014/main" id="{646EC85A-2F2A-01AF-6750-2B998123E4CD}"/>
              </a:ext>
            </a:extLst>
          </p:cNvPr>
          <p:cNvPicPr>
            <a:picLocks noGrp="1" noChangeAspect="1"/>
          </p:cNvPicPr>
          <p:nvPr>
            <p:ph idx="1"/>
          </p:nvPr>
        </p:nvPicPr>
        <p:blipFill>
          <a:blip r:embed="rId5"/>
          <a:stretch>
            <a:fillRect/>
          </a:stretch>
        </p:blipFill>
        <p:spPr>
          <a:prstGeom prst="rect">
            <a:avLst/>
          </a:prstGeom>
        </p:spPr>
      </p:pic>
    </p:spTree>
    <p:extLst>
      <p:ext uri="{BB962C8B-B14F-4D97-AF65-F5344CB8AC3E}">
        <p14:creationId xmlns:p14="http://schemas.microsoft.com/office/powerpoint/2010/main" val="383609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descr="Upphandlingsmyndighetens logga">
            <a:extLst>
              <a:ext uri="{FF2B5EF4-FFF2-40B4-BE49-F238E27FC236}">
                <a16:creationId xmlns:a16="http://schemas.microsoft.com/office/drawing/2014/main" id="{F3DF5675-CDE4-BFE6-9E83-63112E2EE76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83877" y="269625"/>
            <a:ext cx="1514123" cy="540376"/>
          </a:xfrm>
          <a:prstGeom prst="rect">
            <a:avLst/>
          </a:prstGeom>
        </p:spPr>
      </p:pic>
      <p:sp>
        <p:nvSpPr>
          <p:cNvPr id="4" name="Rubrik 3">
            <a:extLst>
              <a:ext uri="{FF2B5EF4-FFF2-40B4-BE49-F238E27FC236}">
                <a16:creationId xmlns:a16="http://schemas.microsoft.com/office/drawing/2014/main" id="{62FE270F-1C8F-F279-6B54-8658C9B21725}"/>
              </a:ext>
            </a:extLst>
          </p:cNvPr>
          <p:cNvSpPr>
            <a:spLocks noGrp="1"/>
          </p:cNvSpPr>
          <p:nvPr>
            <p:ph type="title"/>
          </p:nvPr>
        </p:nvSpPr>
        <p:spPr/>
        <p:txBody>
          <a:bodyPr/>
          <a:lstStyle/>
          <a:p>
            <a:r>
              <a:rPr lang="sv-SE" dirty="0"/>
              <a:t>Länksamling</a:t>
            </a:r>
          </a:p>
        </p:txBody>
      </p:sp>
      <p:sp>
        <p:nvSpPr>
          <p:cNvPr id="3" name="Platshållare för text 2">
            <a:extLst>
              <a:ext uri="{FF2B5EF4-FFF2-40B4-BE49-F238E27FC236}">
                <a16:creationId xmlns:a16="http://schemas.microsoft.com/office/drawing/2014/main" id="{7255AEBE-907C-A053-4E7C-F500E140531C}"/>
              </a:ext>
            </a:extLst>
          </p:cNvPr>
          <p:cNvSpPr>
            <a:spLocks noGrp="1"/>
          </p:cNvSpPr>
          <p:nvPr>
            <p:ph type="body" sz="quarter" idx="12"/>
          </p:nvPr>
        </p:nvSpPr>
        <p:spPr/>
        <p:txBody>
          <a:bodyPr/>
          <a:lstStyle/>
          <a:p>
            <a:r>
              <a:rPr lang="sv-SE" dirty="0"/>
              <a:t>Utveckla ändamålsenliga inköpsorganisationer</a:t>
            </a:r>
          </a:p>
          <a:p>
            <a:pPr marL="0" indent="0">
              <a:buNone/>
            </a:pPr>
            <a:r>
              <a:rPr lang="sv-SE" sz="2800" dirty="0">
                <a:hlinkClick r:id="rId4"/>
              </a:rPr>
              <a:t>https://www.upphandlingsmyndigheten.se/styra-och-leda-inkopsverksamhet/andamalsenliga-inkopsorganisationer/</a:t>
            </a:r>
            <a:r>
              <a:rPr lang="sv-SE" sz="2800" dirty="0"/>
              <a:t> </a:t>
            </a:r>
          </a:p>
          <a:p>
            <a:r>
              <a:rPr lang="sv-SE" dirty="0"/>
              <a:t>Möjliggör innovation i upphandling</a:t>
            </a:r>
          </a:p>
          <a:p>
            <a:pPr marL="0" indent="0">
              <a:buNone/>
            </a:pPr>
            <a:r>
              <a:rPr lang="sv-SE" sz="2800" dirty="0">
                <a:hlinkClick r:id="rId5"/>
              </a:rPr>
              <a:t>https://www.afori.se/</a:t>
            </a:r>
            <a:r>
              <a:rPr lang="sv-SE" sz="2800" dirty="0"/>
              <a:t>  och </a:t>
            </a:r>
            <a:r>
              <a:rPr lang="sv-SE" sz="2800" dirty="0">
                <a:hlinkClick r:id="rId6"/>
              </a:rPr>
              <a:t>https://www.linkedin.com/showcase/afori/</a:t>
            </a:r>
            <a:r>
              <a:rPr lang="sv-SE" sz="2800" dirty="0"/>
              <a:t> </a:t>
            </a:r>
          </a:p>
          <a:p>
            <a:endParaRPr lang="sv-SE" dirty="0"/>
          </a:p>
        </p:txBody>
      </p:sp>
      <p:sp>
        <p:nvSpPr>
          <p:cNvPr id="2" name="Platshållare för sidfot 1">
            <a:extLst>
              <a:ext uri="{FF2B5EF4-FFF2-40B4-BE49-F238E27FC236}">
                <a16:creationId xmlns:a16="http://schemas.microsoft.com/office/drawing/2014/main" id="{6D3658A7-70FA-4CAB-1B51-C1A09FAE50A4}"/>
              </a:ext>
            </a:extLst>
          </p:cNvPr>
          <p:cNvSpPr>
            <a:spLocks noGrp="1"/>
          </p:cNvSpPr>
          <p:nvPr>
            <p:ph type="ftr" sz="quarter" idx="11"/>
          </p:nvPr>
        </p:nvSpPr>
        <p:spPr/>
        <p:txBody>
          <a:bodyPr/>
          <a:lstStyle/>
          <a:p>
            <a:r>
              <a:rPr lang="sv-SE"/>
              <a:t>Ny- och omvalda lokalpolitiker</a:t>
            </a:r>
          </a:p>
        </p:txBody>
      </p:sp>
    </p:spTree>
    <p:extLst>
      <p:ext uri="{BB962C8B-B14F-4D97-AF65-F5344CB8AC3E}">
        <p14:creationId xmlns:p14="http://schemas.microsoft.com/office/powerpoint/2010/main" val="453840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descr="Upphandlingsmyndighetens logga">
            <a:extLst>
              <a:ext uri="{FF2B5EF4-FFF2-40B4-BE49-F238E27FC236}">
                <a16:creationId xmlns:a16="http://schemas.microsoft.com/office/drawing/2014/main" id="{52BC19F5-40EA-75FA-4E10-600B583539F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83877" y="269625"/>
            <a:ext cx="1514123" cy="540376"/>
          </a:xfrm>
          <a:prstGeom prst="rect">
            <a:avLst/>
          </a:prstGeom>
        </p:spPr>
      </p:pic>
      <p:sp>
        <p:nvSpPr>
          <p:cNvPr id="4" name="Rubrik 3">
            <a:extLst>
              <a:ext uri="{FF2B5EF4-FFF2-40B4-BE49-F238E27FC236}">
                <a16:creationId xmlns:a16="http://schemas.microsoft.com/office/drawing/2014/main" id="{684D8414-3317-CDA0-D717-043A0EA48819}"/>
              </a:ext>
            </a:extLst>
          </p:cNvPr>
          <p:cNvSpPr>
            <a:spLocks noGrp="1"/>
          </p:cNvSpPr>
          <p:nvPr>
            <p:ph type="title"/>
          </p:nvPr>
        </p:nvSpPr>
        <p:spPr/>
        <p:txBody>
          <a:bodyPr/>
          <a:lstStyle/>
          <a:p>
            <a:r>
              <a:rPr lang="sv-SE" b="0" dirty="0"/>
              <a:t>forts. </a:t>
            </a:r>
            <a:r>
              <a:rPr lang="sv-SE" dirty="0"/>
              <a:t>Länksamling</a:t>
            </a:r>
          </a:p>
        </p:txBody>
      </p:sp>
      <p:sp>
        <p:nvSpPr>
          <p:cNvPr id="3" name="Platshållare för text 2">
            <a:extLst>
              <a:ext uri="{FF2B5EF4-FFF2-40B4-BE49-F238E27FC236}">
                <a16:creationId xmlns:a16="http://schemas.microsoft.com/office/drawing/2014/main" id="{760F650C-095F-7159-CCBE-850F9A3E441B}"/>
              </a:ext>
            </a:extLst>
          </p:cNvPr>
          <p:cNvSpPr>
            <a:spLocks noGrp="1"/>
          </p:cNvSpPr>
          <p:nvPr>
            <p:ph type="body" sz="quarter" idx="12"/>
          </p:nvPr>
        </p:nvSpPr>
        <p:spPr/>
        <p:txBody>
          <a:bodyPr/>
          <a:lstStyle/>
          <a:p>
            <a:r>
              <a:rPr lang="sv-SE" dirty="0"/>
              <a:t>Modell över det offentliga inköpssystemet</a:t>
            </a:r>
          </a:p>
          <a:p>
            <a:pPr marL="0" indent="0">
              <a:buNone/>
            </a:pPr>
            <a:r>
              <a:rPr lang="sv-SE" sz="2800" dirty="0">
                <a:hlinkClick r:id="rId5"/>
              </a:rPr>
              <a:t>https://www.upphandlingsmyndigheten.se/styra-och-leda-inkopsverksamhet/modell-offentliga-inkopssystemet/</a:t>
            </a:r>
            <a:r>
              <a:rPr lang="sv-SE" sz="2800" dirty="0"/>
              <a:t>  </a:t>
            </a:r>
          </a:p>
          <a:p>
            <a:r>
              <a:rPr lang="sv-SE" dirty="0"/>
              <a:t>De grundläggande upphandlingsprinciperna</a:t>
            </a:r>
          </a:p>
          <a:p>
            <a:pPr marL="0" indent="0">
              <a:buNone/>
            </a:pPr>
            <a:r>
              <a:rPr lang="sv-SE" sz="2800" dirty="0">
                <a:hlinkClick r:id="rId6"/>
              </a:rPr>
              <a:t>https://www.upphandlingsmyndigheten.se/regler-och-lagstiftning/de-grundlaggande-upphandlingsprinciperna/</a:t>
            </a:r>
            <a:r>
              <a:rPr lang="sv-SE" sz="2800" dirty="0"/>
              <a:t> </a:t>
            </a:r>
          </a:p>
          <a:p>
            <a:r>
              <a:rPr lang="sv-SE" dirty="0"/>
              <a:t>En modell för inköpsprocessen</a:t>
            </a:r>
          </a:p>
          <a:p>
            <a:pPr marL="0" indent="0">
              <a:buNone/>
            </a:pPr>
            <a:r>
              <a:rPr lang="sv-SE" sz="2800" dirty="0">
                <a:hlinkClick r:id="rId7"/>
              </a:rPr>
              <a:t>https://www.upphandlingsmyndigheten.se/inkopsprocessen/var-modell-for-inkopsprocessen/</a:t>
            </a:r>
            <a:r>
              <a:rPr lang="sv-SE" sz="2800" dirty="0"/>
              <a:t> </a:t>
            </a:r>
          </a:p>
          <a:p>
            <a:endParaRPr lang="sv-SE" dirty="0"/>
          </a:p>
        </p:txBody>
      </p:sp>
      <p:sp>
        <p:nvSpPr>
          <p:cNvPr id="2" name="Platshållare för sidfot 1">
            <a:extLst>
              <a:ext uri="{FF2B5EF4-FFF2-40B4-BE49-F238E27FC236}">
                <a16:creationId xmlns:a16="http://schemas.microsoft.com/office/drawing/2014/main" id="{AB6C83F2-13F7-869A-FA82-57797BB9C3EA}"/>
              </a:ext>
            </a:extLst>
          </p:cNvPr>
          <p:cNvSpPr>
            <a:spLocks noGrp="1"/>
          </p:cNvSpPr>
          <p:nvPr>
            <p:ph type="ftr" sz="quarter" idx="11"/>
          </p:nvPr>
        </p:nvSpPr>
        <p:spPr/>
        <p:txBody>
          <a:bodyPr/>
          <a:lstStyle/>
          <a:p>
            <a:r>
              <a:rPr lang="sv-SE"/>
              <a:t>Ny- och omvalda lokalpolitiker</a:t>
            </a:r>
          </a:p>
        </p:txBody>
      </p:sp>
    </p:spTree>
    <p:extLst>
      <p:ext uri="{BB962C8B-B14F-4D97-AF65-F5344CB8AC3E}">
        <p14:creationId xmlns:p14="http://schemas.microsoft.com/office/powerpoint/2010/main" val="3672925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4">
            <a:extLst>
              <a:ext uri="{FF2B5EF4-FFF2-40B4-BE49-F238E27FC236}">
                <a16:creationId xmlns:a16="http://schemas.microsoft.com/office/drawing/2014/main" id="{ADA05719-CA8B-267A-0A26-76EA2E5872AF}"/>
              </a:ext>
            </a:extLst>
          </p:cNvPr>
          <p:cNvSpPr txBox="1">
            <a:spLocks noGrp="1"/>
          </p:cNvSpPr>
          <p:nvPr>
            <p:ph type="title" idx="4294967295"/>
          </p:nvPr>
        </p:nvSpPr>
        <p:spPr>
          <a:xfrm>
            <a:off x="2597409" y="1403603"/>
            <a:ext cx="6938009" cy="1368963"/>
          </a:xfrm>
          <a:prstGeom prst="rect">
            <a:avLst/>
          </a:prstGeom>
          <a:noFill/>
          <a:ln>
            <a:noFill/>
            <a:prstDash/>
          </a:ln>
          <a:effectLst/>
        </p:spPr>
        <p:txBody>
          <a:bodyPr rot="0" spcFirstLastPara="0" vertOverflow="overflow" horzOverflow="overflow" vert="horz" wrap="square" lIns="0" tIns="14604"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800" b="1" i="0" kern="1200">
                <a:solidFill>
                  <a:schemeClr val="bg1"/>
                </a:solidFill>
                <a:latin typeface="Corbel" panose="020B0503020204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sz="4400" b="1" i="0" u="none" strike="noStrike" kern="1200" cap="none" spc="0" normalizeH="0" baseline="0" noProof="0" dirty="0">
                <a:ln>
                  <a:noFill/>
                </a:ln>
                <a:solidFill>
                  <a:schemeClr val="bg1"/>
                </a:solidFill>
                <a:effectLst/>
                <a:uLnTx/>
                <a:uFillTx/>
                <a:latin typeface="Corbel" panose="020B0503020204020204" pitchFamily="34" charset="0"/>
                <a:ea typeface="+mj-ea"/>
                <a:cs typeface="+mj-cs"/>
              </a:rPr>
              <a:t>Mer</a:t>
            </a:r>
            <a:r>
              <a:rPr kumimoji="0" lang="sv-SE" sz="4400" b="1" i="0" u="none" strike="noStrike" kern="1200" cap="none" spc="75" normalizeH="0" baseline="0" noProof="0" dirty="0">
                <a:ln>
                  <a:noFill/>
                </a:ln>
                <a:solidFill>
                  <a:schemeClr val="bg1"/>
                </a:solidFill>
                <a:effectLst/>
                <a:uLnTx/>
                <a:uFillTx/>
                <a:latin typeface="Corbel" panose="020B0503020204020204" pitchFamily="34" charset="0"/>
                <a:ea typeface="+mj-ea"/>
                <a:cs typeface="+mj-cs"/>
              </a:rPr>
              <a:t> </a:t>
            </a:r>
            <a:r>
              <a:rPr kumimoji="0" lang="sv-SE" sz="4400" b="1" i="0" u="none" strike="noStrike" kern="1200" cap="none" spc="0" normalizeH="0" baseline="0" noProof="0" dirty="0">
                <a:ln>
                  <a:noFill/>
                </a:ln>
                <a:solidFill>
                  <a:schemeClr val="bg1"/>
                </a:solidFill>
                <a:effectLst/>
                <a:uLnTx/>
                <a:uFillTx/>
                <a:latin typeface="Corbel" panose="020B0503020204020204" pitchFamily="34" charset="0"/>
                <a:ea typeface="+mj-ea"/>
                <a:cs typeface="+mj-cs"/>
              </a:rPr>
              <a:t>inspiration</a:t>
            </a:r>
            <a:r>
              <a:rPr kumimoji="0" lang="sv-SE" sz="4400" b="1" i="0" u="none" strike="noStrike" kern="1200" cap="none" spc="75" normalizeH="0" baseline="0" noProof="0" dirty="0">
                <a:ln>
                  <a:noFill/>
                </a:ln>
                <a:solidFill>
                  <a:schemeClr val="bg1"/>
                </a:solidFill>
                <a:effectLst/>
                <a:uLnTx/>
                <a:uFillTx/>
                <a:latin typeface="Corbel" panose="020B0503020204020204" pitchFamily="34" charset="0"/>
                <a:ea typeface="+mj-ea"/>
                <a:cs typeface="+mj-cs"/>
              </a:rPr>
              <a:t> </a:t>
            </a:r>
            <a:r>
              <a:rPr kumimoji="0" lang="sv-SE" sz="4400" b="1" i="0" u="none" strike="noStrike" kern="1200" cap="none" spc="0" normalizeH="0" baseline="0" noProof="0" dirty="0">
                <a:ln>
                  <a:noFill/>
                </a:ln>
                <a:solidFill>
                  <a:schemeClr val="bg1"/>
                </a:solidFill>
                <a:effectLst/>
                <a:uLnTx/>
                <a:uFillTx/>
                <a:latin typeface="Corbel" panose="020B0503020204020204" pitchFamily="34" charset="0"/>
                <a:ea typeface="+mj-ea"/>
                <a:cs typeface="+mj-cs"/>
              </a:rPr>
              <a:t>och</a:t>
            </a:r>
            <a:r>
              <a:rPr kumimoji="0" lang="sv-SE" sz="4400" b="1" i="0" u="none" strike="noStrike" kern="1200" cap="none" spc="80" normalizeH="0" baseline="0" noProof="0" dirty="0">
                <a:ln>
                  <a:noFill/>
                </a:ln>
                <a:solidFill>
                  <a:schemeClr val="bg1"/>
                </a:solidFill>
                <a:effectLst/>
                <a:uLnTx/>
                <a:uFillTx/>
                <a:latin typeface="Corbel" panose="020B0503020204020204" pitchFamily="34" charset="0"/>
                <a:ea typeface="+mj-ea"/>
                <a:cs typeface="+mj-cs"/>
              </a:rPr>
              <a:t> </a:t>
            </a:r>
            <a:r>
              <a:rPr kumimoji="0" lang="sv-SE" sz="4400" b="1" i="0" u="none" strike="noStrike" kern="1200" cap="none" spc="0" normalizeH="0" baseline="0" noProof="0" dirty="0">
                <a:ln>
                  <a:noFill/>
                </a:ln>
                <a:solidFill>
                  <a:schemeClr val="bg1"/>
                </a:solidFill>
                <a:effectLst/>
                <a:uLnTx/>
                <a:uFillTx/>
                <a:latin typeface="Corbel" panose="020B0503020204020204" pitchFamily="34" charset="0"/>
                <a:ea typeface="+mj-ea"/>
                <a:cs typeface="+mj-cs"/>
              </a:rPr>
              <a:t>vägledning</a:t>
            </a:r>
            <a:r>
              <a:rPr kumimoji="0" lang="sv-SE" sz="4400" b="1" i="0" u="none" strike="noStrike" kern="1200" cap="none" spc="75" normalizeH="0" baseline="0" noProof="0" dirty="0">
                <a:ln>
                  <a:noFill/>
                </a:ln>
                <a:solidFill>
                  <a:schemeClr val="bg1"/>
                </a:solidFill>
                <a:effectLst/>
                <a:uLnTx/>
                <a:uFillTx/>
                <a:latin typeface="Corbel" panose="020B0503020204020204" pitchFamily="34" charset="0"/>
                <a:ea typeface="+mj-ea"/>
                <a:cs typeface="+mj-cs"/>
              </a:rPr>
              <a:t> </a:t>
            </a:r>
            <a:r>
              <a:rPr kumimoji="0" lang="sv-SE" sz="4400" b="1" i="0" u="none" strike="noStrike" kern="1200" cap="none" spc="0" normalizeH="0" baseline="0" noProof="0" dirty="0">
                <a:ln>
                  <a:noFill/>
                </a:ln>
                <a:solidFill>
                  <a:schemeClr val="bg1"/>
                </a:solidFill>
                <a:effectLst/>
                <a:uLnTx/>
                <a:uFillTx/>
                <a:latin typeface="Corbel" panose="020B0503020204020204" pitchFamily="34" charset="0"/>
                <a:ea typeface="+mj-ea"/>
                <a:cs typeface="+mj-cs"/>
              </a:rPr>
              <a:t>hittar</a:t>
            </a:r>
            <a:r>
              <a:rPr kumimoji="0" lang="sv-SE" sz="4400" b="1" i="0" u="none" strike="noStrike" kern="1200" cap="none" spc="75" normalizeH="0" baseline="0" noProof="0" dirty="0">
                <a:ln>
                  <a:noFill/>
                </a:ln>
                <a:solidFill>
                  <a:schemeClr val="bg1"/>
                </a:solidFill>
                <a:effectLst/>
                <a:uLnTx/>
                <a:uFillTx/>
                <a:latin typeface="Corbel" panose="020B0503020204020204" pitchFamily="34" charset="0"/>
                <a:ea typeface="+mj-ea"/>
                <a:cs typeface="+mj-cs"/>
              </a:rPr>
              <a:t> </a:t>
            </a:r>
            <a:r>
              <a:rPr kumimoji="0" lang="sv-SE" sz="4400" b="1" i="0" u="none" strike="noStrike" kern="1200" cap="none" spc="0" normalizeH="0" baseline="0" noProof="0" dirty="0">
                <a:ln>
                  <a:noFill/>
                </a:ln>
                <a:solidFill>
                  <a:schemeClr val="bg1"/>
                </a:solidFill>
                <a:effectLst/>
                <a:uLnTx/>
                <a:uFillTx/>
                <a:latin typeface="Corbel" panose="020B0503020204020204" pitchFamily="34" charset="0"/>
                <a:ea typeface="+mj-ea"/>
                <a:cs typeface="+mj-cs"/>
              </a:rPr>
              <a:t>du</a:t>
            </a:r>
            <a:r>
              <a:rPr kumimoji="0" lang="sv-SE" sz="4400" b="1" i="0" u="none" strike="noStrike" kern="1200" cap="none" spc="75" normalizeH="0" baseline="0" noProof="0" dirty="0">
                <a:ln>
                  <a:noFill/>
                </a:ln>
                <a:solidFill>
                  <a:schemeClr val="bg1"/>
                </a:solidFill>
                <a:effectLst/>
                <a:uLnTx/>
                <a:uFillTx/>
                <a:latin typeface="Corbel" panose="020B0503020204020204" pitchFamily="34" charset="0"/>
                <a:ea typeface="+mj-ea"/>
                <a:cs typeface="+mj-cs"/>
              </a:rPr>
              <a:t> </a:t>
            </a:r>
            <a:r>
              <a:rPr kumimoji="0" lang="sv-SE" sz="4400" b="1" i="0" u="none" strike="noStrike" kern="1200" cap="none" spc="-25" normalizeH="0" baseline="0" noProof="0" dirty="0">
                <a:ln>
                  <a:noFill/>
                </a:ln>
                <a:solidFill>
                  <a:schemeClr val="bg1"/>
                </a:solidFill>
                <a:effectLst/>
                <a:uLnTx/>
                <a:uFillTx/>
                <a:latin typeface="Corbel" panose="020B0503020204020204" pitchFamily="34" charset="0"/>
                <a:ea typeface="+mj-ea"/>
                <a:cs typeface="+mj-cs"/>
              </a:rPr>
              <a:t>här</a:t>
            </a:r>
            <a:endParaRPr kumimoji="0" lang="sv-SE" sz="4400" b="1" i="0" u="none" strike="noStrike" kern="1200" cap="none" spc="0" normalizeH="0" baseline="0" noProof="0" dirty="0">
              <a:ln>
                <a:noFill/>
              </a:ln>
              <a:solidFill>
                <a:schemeClr val="bg1"/>
              </a:solidFill>
              <a:effectLst/>
              <a:uLnTx/>
              <a:uFillTx/>
              <a:latin typeface="Corbel" panose="020B0503020204020204" pitchFamily="34" charset="0"/>
              <a:ea typeface="+mj-ea"/>
              <a:cs typeface="+mj-cs"/>
            </a:endParaRPr>
          </a:p>
        </p:txBody>
      </p:sp>
      <p:sp>
        <p:nvSpPr>
          <p:cNvPr id="11" name="object 5">
            <a:hlinkClick r:id="rId3"/>
            <a:extLst>
              <a:ext uri="{FF2B5EF4-FFF2-40B4-BE49-F238E27FC236}">
                <a16:creationId xmlns:a16="http://schemas.microsoft.com/office/drawing/2014/main" id="{99E71A5A-9E21-4B6F-E4B9-0317265F4DAB}"/>
              </a:ext>
              <a:ext uri="{C183D7F6-B498-43B3-948B-1728B52AA6E4}">
                <adec:decorative xmlns:adec="http://schemas.microsoft.com/office/drawing/2017/decorative" val="1"/>
              </a:ext>
            </a:extLst>
          </p:cNvPr>
          <p:cNvSpPr/>
          <p:nvPr/>
        </p:nvSpPr>
        <p:spPr>
          <a:xfrm>
            <a:off x="4088210" y="3339821"/>
            <a:ext cx="3960221" cy="487215"/>
          </a:xfrm>
          <a:custGeom>
            <a:avLst/>
            <a:gdLst/>
            <a:ahLst/>
            <a:cxnLst/>
            <a:rect l="l" t="t" r="r" b="b"/>
            <a:pathLst>
              <a:path w="5109845" h="628650">
                <a:moveTo>
                  <a:pt x="4795665" y="0"/>
                </a:moveTo>
                <a:lnTo>
                  <a:pt x="314126" y="0"/>
                </a:lnTo>
                <a:lnTo>
                  <a:pt x="267706" y="3406"/>
                </a:lnTo>
                <a:lnTo>
                  <a:pt x="223400" y="13300"/>
                </a:lnTo>
                <a:lnTo>
                  <a:pt x="181696" y="29196"/>
                </a:lnTo>
                <a:lnTo>
                  <a:pt x="143079" y="50609"/>
                </a:lnTo>
                <a:lnTo>
                  <a:pt x="108034" y="77051"/>
                </a:lnTo>
                <a:lnTo>
                  <a:pt x="77048" y="108038"/>
                </a:lnTo>
                <a:lnTo>
                  <a:pt x="50606" y="143083"/>
                </a:lnTo>
                <a:lnTo>
                  <a:pt x="29194" y="181701"/>
                </a:lnTo>
                <a:lnTo>
                  <a:pt x="13299" y="223404"/>
                </a:lnTo>
                <a:lnTo>
                  <a:pt x="3405" y="267708"/>
                </a:lnTo>
                <a:lnTo>
                  <a:pt x="0" y="314126"/>
                </a:lnTo>
                <a:lnTo>
                  <a:pt x="3405" y="360544"/>
                </a:lnTo>
                <a:lnTo>
                  <a:pt x="13299" y="404848"/>
                </a:lnTo>
                <a:lnTo>
                  <a:pt x="29194" y="446551"/>
                </a:lnTo>
                <a:lnTo>
                  <a:pt x="50606" y="485169"/>
                </a:lnTo>
                <a:lnTo>
                  <a:pt x="77048" y="520214"/>
                </a:lnTo>
                <a:lnTo>
                  <a:pt x="108034" y="551201"/>
                </a:lnTo>
                <a:lnTo>
                  <a:pt x="143079" y="577643"/>
                </a:lnTo>
                <a:lnTo>
                  <a:pt x="181696" y="599056"/>
                </a:lnTo>
                <a:lnTo>
                  <a:pt x="223400" y="614952"/>
                </a:lnTo>
                <a:lnTo>
                  <a:pt x="267706" y="624847"/>
                </a:lnTo>
                <a:lnTo>
                  <a:pt x="314126" y="628253"/>
                </a:lnTo>
                <a:lnTo>
                  <a:pt x="4795665" y="628253"/>
                </a:lnTo>
                <a:lnTo>
                  <a:pt x="4842085" y="624847"/>
                </a:lnTo>
                <a:lnTo>
                  <a:pt x="4886391" y="614952"/>
                </a:lnTo>
                <a:lnTo>
                  <a:pt x="4928095" y="599056"/>
                </a:lnTo>
                <a:lnTo>
                  <a:pt x="4966712" y="577643"/>
                </a:lnTo>
                <a:lnTo>
                  <a:pt x="5001757" y="551201"/>
                </a:lnTo>
                <a:lnTo>
                  <a:pt x="5032743" y="520214"/>
                </a:lnTo>
                <a:lnTo>
                  <a:pt x="5059185" y="485169"/>
                </a:lnTo>
                <a:lnTo>
                  <a:pt x="5080597" y="446551"/>
                </a:lnTo>
                <a:lnTo>
                  <a:pt x="5096492" y="404848"/>
                </a:lnTo>
                <a:lnTo>
                  <a:pt x="5106386" y="360544"/>
                </a:lnTo>
                <a:lnTo>
                  <a:pt x="5109792" y="314126"/>
                </a:lnTo>
                <a:lnTo>
                  <a:pt x="5106386" y="267708"/>
                </a:lnTo>
                <a:lnTo>
                  <a:pt x="5096492" y="223404"/>
                </a:lnTo>
                <a:lnTo>
                  <a:pt x="5080597" y="181701"/>
                </a:lnTo>
                <a:lnTo>
                  <a:pt x="5059185" y="143083"/>
                </a:lnTo>
                <a:lnTo>
                  <a:pt x="5032743" y="108038"/>
                </a:lnTo>
                <a:lnTo>
                  <a:pt x="5001757" y="77051"/>
                </a:lnTo>
                <a:lnTo>
                  <a:pt x="4966712" y="50609"/>
                </a:lnTo>
                <a:lnTo>
                  <a:pt x="4928095" y="29196"/>
                </a:lnTo>
                <a:lnTo>
                  <a:pt x="4886391" y="13300"/>
                </a:lnTo>
                <a:lnTo>
                  <a:pt x="4842085" y="3406"/>
                </a:lnTo>
                <a:lnTo>
                  <a:pt x="4795665" y="0"/>
                </a:lnTo>
                <a:close/>
              </a:path>
            </a:pathLst>
          </a:custGeom>
          <a:solidFill>
            <a:srgbClr val="FFFFFF"/>
          </a:solidFill>
        </p:spPr>
        <p:txBody>
          <a:bodyPr wrap="square" lIns="0" tIns="0" rIns="0" bIns="0" rtlCol="0"/>
          <a:lstStyle/>
          <a:p>
            <a:endParaRPr sz="2000" dirty="0"/>
          </a:p>
        </p:txBody>
      </p:sp>
      <p:sp>
        <p:nvSpPr>
          <p:cNvPr id="12" name="object 4">
            <a:extLst>
              <a:ext uri="{FF2B5EF4-FFF2-40B4-BE49-F238E27FC236}">
                <a16:creationId xmlns:a16="http://schemas.microsoft.com/office/drawing/2014/main" id="{9074EE18-1427-8BD5-04F0-FC0C49D7EFA6}"/>
              </a:ext>
            </a:extLst>
          </p:cNvPr>
          <p:cNvSpPr txBox="1">
            <a:spLocks/>
          </p:cNvSpPr>
          <p:nvPr/>
        </p:nvSpPr>
        <p:spPr>
          <a:xfrm>
            <a:off x="4431167" y="3348284"/>
            <a:ext cx="3329666" cy="370998"/>
          </a:xfrm>
          <a:prstGeom prst="rect">
            <a:avLst/>
          </a:prstGeom>
        </p:spPr>
        <p:txBody>
          <a:bodyPr vert="horz" wrap="square" lIns="0" tIns="14604" rIns="0" bIns="0" rtlCol="0" anchor="ctr">
            <a:spAutoFit/>
          </a:bodyPr>
          <a:lstStyle>
            <a:lvl1pPr algn="l" defTabSz="914400" rtl="0" eaLnBrk="1" latinLnBrk="0" hangingPunct="1">
              <a:lnSpc>
                <a:spcPct val="90000"/>
              </a:lnSpc>
              <a:spcBef>
                <a:spcPct val="0"/>
              </a:spcBef>
              <a:buNone/>
              <a:defRPr sz="4800" b="1" i="0" kern="1200">
                <a:solidFill>
                  <a:schemeClr val="bg1"/>
                </a:solidFill>
                <a:latin typeface="Corbel" panose="020B0503020204020204" pitchFamily="34" charset="0"/>
                <a:ea typeface="+mj-ea"/>
                <a:cs typeface="+mj-cs"/>
              </a:defRPr>
            </a:lvl1pPr>
          </a:lstStyle>
          <a:p>
            <a:pPr algn="ctr">
              <a:lnSpc>
                <a:spcPts val="3025"/>
              </a:lnSpc>
            </a:pPr>
            <a:r>
              <a:rPr lang="sv-SE" sz="2000" dirty="0" err="1">
                <a:solidFill>
                  <a:srgbClr val="6B2879"/>
                </a:solidFill>
              </a:rPr>
              <a:t>upphandlingsmyndigheten.se</a:t>
            </a:r>
            <a:endParaRPr lang="sv-SE" sz="2000" dirty="0">
              <a:solidFill>
                <a:srgbClr val="6B2879"/>
              </a:solidFill>
            </a:endParaRPr>
          </a:p>
        </p:txBody>
      </p:sp>
      <p:sp>
        <p:nvSpPr>
          <p:cNvPr id="9" name="object 6">
            <a:hlinkClick r:id="rId4"/>
            <a:extLst>
              <a:ext uri="{FF2B5EF4-FFF2-40B4-BE49-F238E27FC236}">
                <a16:creationId xmlns:a16="http://schemas.microsoft.com/office/drawing/2014/main" id="{0BB08F30-72A4-1E29-1587-86DA713DCF5B}"/>
              </a:ext>
              <a:ext uri="{C183D7F6-B498-43B3-948B-1728B52AA6E4}">
                <adec:decorative xmlns:adec="http://schemas.microsoft.com/office/drawing/2017/decorative" val="1"/>
              </a:ext>
            </a:extLst>
          </p:cNvPr>
          <p:cNvSpPr/>
          <p:nvPr/>
        </p:nvSpPr>
        <p:spPr>
          <a:xfrm>
            <a:off x="3293228" y="4035795"/>
            <a:ext cx="5632006" cy="487215"/>
          </a:xfrm>
          <a:custGeom>
            <a:avLst/>
            <a:gdLst/>
            <a:ahLst/>
            <a:cxnLst/>
            <a:rect l="l" t="t" r="r" b="b"/>
            <a:pathLst>
              <a:path w="7266940" h="628650">
                <a:moveTo>
                  <a:pt x="6952667" y="0"/>
                </a:moveTo>
                <a:lnTo>
                  <a:pt x="314126" y="0"/>
                </a:lnTo>
                <a:lnTo>
                  <a:pt x="267706" y="3406"/>
                </a:lnTo>
                <a:lnTo>
                  <a:pt x="223400" y="13300"/>
                </a:lnTo>
                <a:lnTo>
                  <a:pt x="181696" y="29196"/>
                </a:lnTo>
                <a:lnTo>
                  <a:pt x="143079" y="50609"/>
                </a:lnTo>
                <a:lnTo>
                  <a:pt x="108034" y="77051"/>
                </a:lnTo>
                <a:lnTo>
                  <a:pt x="77048" y="108038"/>
                </a:lnTo>
                <a:lnTo>
                  <a:pt x="50606" y="143083"/>
                </a:lnTo>
                <a:lnTo>
                  <a:pt x="29194" y="181701"/>
                </a:lnTo>
                <a:lnTo>
                  <a:pt x="13299" y="223404"/>
                </a:lnTo>
                <a:lnTo>
                  <a:pt x="3405" y="267708"/>
                </a:lnTo>
                <a:lnTo>
                  <a:pt x="0" y="314126"/>
                </a:lnTo>
                <a:lnTo>
                  <a:pt x="3405" y="360544"/>
                </a:lnTo>
                <a:lnTo>
                  <a:pt x="13299" y="404848"/>
                </a:lnTo>
                <a:lnTo>
                  <a:pt x="29194" y="446551"/>
                </a:lnTo>
                <a:lnTo>
                  <a:pt x="50606" y="485169"/>
                </a:lnTo>
                <a:lnTo>
                  <a:pt x="77048" y="520214"/>
                </a:lnTo>
                <a:lnTo>
                  <a:pt x="108034" y="551201"/>
                </a:lnTo>
                <a:lnTo>
                  <a:pt x="143079" y="577643"/>
                </a:lnTo>
                <a:lnTo>
                  <a:pt x="181696" y="599056"/>
                </a:lnTo>
                <a:lnTo>
                  <a:pt x="223400" y="614952"/>
                </a:lnTo>
                <a:lnTo>
                  <a:pt x="267706" y="624847"/>
                </a:lnTo>
                <a:lnTo>
                  <a:pt x="314126" y="628253"/>
                </a:lnTo>
                <a:lnTo>
                  <a:pt x="6952667" y="628253"/>
                </a:lnTo>
                <a:lnTo>
                  <a:pt x="6999088" y="624847"/>
                </a:lnTo>
                <a:lnTo>
                  <a:pt x="7043393" y="614952"/>
                </a:lnTo>
                <a:lnTo>
                  <a:pt x="7085097" y="599056"/>
                </a:lnTo>
                <a:lnTo>
                  <a:pt x="7123715" y="577643"/>
                </a:lnTo>
                <a:lnTo>
                  <a:pt x="7158759" y="551201"/>
                </a:lnTo>
                <a:lnTo>
                  <a:pt x="7189746" y="520214"/>
                </a:lnTo>
                <a:lnTo>
                  <a:pt x="7216187" y="485169"/>
                </a:lnTo>
                <a:lnTo>
                  <a:pt x="7237599" y="446551"/>
                </a:lnTo>
                <a:lnTo>
                  <a:pt x="7253495" y="404848"/>
                </a:lnTo>
                <a:lnTo>
                  <a:pt x="7263388" y="360544"/>
                </a:lnTo>
                <a:lnTo>
                  <a:pt x="7266794" y="314126"/>
                </a:lnTo>
                <a:lnTo>
                  <a:pt x="7263388" y="267708"/>
                </a:lnTo>
                <a:lnTo>
                  <a:pt x="7253495" y="223404"/>
                </a:lnTo>
                <a:lnTo>
                  <a:pt x="7237599" y="181701"/>
                </a:lnTo>
                <a:lnTo>
                  <a:pt x="7216187" y="143083"/>
                </a:lnTo>
                <a:lnTo>
                  <a:pt x="7189746" y="108038"/>
                </a:lnTo>
                <a:lnTo>
                  <a:pt x="7158759" y="77051"/>
                </a:lnTo>
                <a:lnTo>
                  <a:pt x="7123715" y="50609"/>
                </a:lnTo>
                <a:lnTo>
                  <a:pt x="7085097" y="29196"/>
                </a:lnTo>
                <a:lnTo>
                  <a:pt x="7043393" y="13300"/>
                </a:lnTo>
                <a:lnTo>
                  <a:pt x="6999088" y="3406"/>
                </a:lnTo>
                <a:lnTo>
                  <a:pt x="6952667" y="0"/>
                </a:lnTo>
                <a:close/>
              </a:path>
            </a:pathLst>
          </a:custGeom>
          <a:solidFill>
            <a:srgbClr val="FFFFFF"/>
          </a:solidFill>
        </p:spPr>
        <p:txBody>
          <a:bodyPr wrap="square" lIns="0" tIns="0" rIns="0" bIns="0" rtlCol="0"/>
          <a:lstStyle/>
          <a:p>
            <a:endParaRPr sz="2000"/>
          </a:p>
        </p:txBody>
      </p:sp>
      <p:sp>
        <p:nvSpPr>
          <p:cNvPr id="10" name="object 4">
            <a:extLst>
              <a:ext uri="{FF2B5EF4-FFF2-40B4-BE49-F238E27FC236}">
                <a16:creationId xmlns:a16="http://schemas.microsoft.com/office/drawing/2014/main" id="{E423D13C-0831-2A49-128C-F4E8989B7F17}"/>
              </a:ext>
            </a:extLst>
          </p:cNvPr>
          <p:cNvSpPr txBox="1">
            <a:spLocks/>
          </p:cNvSpPr>
          <p:nvPr/>
        </p:nvSpPr>
        <p:spPr>
          <a:xfrm>
            <a:off x="3584020" y="4096560"/>
            <a:ext cx="5018075" cy="322523"/>
          </a:xfrm>
          <a:prstGeom prst="rect">
            <a:avLst/>
          </a:prstGeom>
        </p:spPr>
        <p:txBody>
          <a:bodyPr vert="horz" wrap="square" lIns="0" tIns="14604" rIns="0" bIns="0" rtlCol="0" anchor="ctr">
            <a:spAutoFit/>
          </a:bodyPr>
          <a:lstStyle>
            <a:lvl1pPr algn="l" defTabSz="914400" rtl="0" eaLnBrk="1" latinLnBrk="0" hangingPunct="1">
              <a:lnSpc>
                <a:spcPct val="90000"/>
              </a:lnSpc>
              <a:spcBef>
                <a:spcPct val="0"/>
              </a:spcBef>
              <a:buNone/>
              <a:defRPr sz="4800" b="1" i="0" kern="1200">
                <a:solidFill>
                  <a:schemeClr val="bg1"/>
                </a:solidFill>
                <a:latin typeface="Corbel" panose="020B0503020204020204" pitchFamily="34" charset="0"/>
                <a:ea typeface="+mj-ea"/>
                <a:cs typeface="+mj-cs"/>
              </a:defRPr>
            </a:lvl1pPr>
          </a:lstStyle>
          <a:p>
            <a:pPr algn="ctr">
              <a:lnSpc>
                <a:spcPct val="100000"/>
              </a:lnSpc>
            </a:pPr>
            <a:r>
              <a:rPr lang="sv-SE" sz="2000" spc="-10" dirty="0" err="1">
                <a:solidFill>
                  <a:srgbClr val="6B2879"/>
                </a:solidFill>
                <a:latin typeface="Corbel"/>
                <a:cs typeface="Corbel"/>
              </a:rPr>
              <a:t>upphandlingsmyndigheten.se</a:t>
            </a:r>
            <a:r>
              <a:rPr lang="sv-SE" sz="2000" spc="-10" dirty="0">
                <a:solidFill>
                  <a:srgbClr val="6B2879"/>
                </a:solidFill>
                <a:latin typeface="Corbel"/>
                <a:cs typeface="Corbel"/>
              </a:rPr>
              <a:t>/</a:t>
            </a:r>
            <a:r>
              <a:rPr lang="sv-SE" sz="2000" spc="-10" dirty="0" err="1">
                <a:solidFill>
                  <a:srgbClr val="6B2879"/>
                </a:solidFill>
                <a:latin typeface="Corbel"/>
                <a:cs typeface="Corbel"/>
              </a:rPr>
              <a:t>frageportalen</a:t>
            </a:r>
            <a:endParaRPr lang="sv-SE" sz="2000" dirty="0">
              <a:latin typeface="Corbel"/>
              <a:cs typeface="Corbel"/>
            </a:endParaRPr>
          </a:p>
        </p:txBody>
      </p:sp>
      <p:sp>
        <p:nvSpPr>
          <p:cNvPr id="20" name="object 4">
            <a:extLst>
              <a:ext uri="{FF2B5EF4-FFF2-40B4-BE49-F238E27FC236}">
                <a16:creationId xmlns:a16="http://schemas.microsoft.com/office/drawing/2014/main" id="{C4B370A9-70E4-0474-4097-16DC44F70F0C}"/>
              </a:ext>
              <a:ext uri="{C183D7F6-B498-43B3-948B-1728B52AA6E4}">
                <adec:decorative xmlns:adec="http://schemas.microsoft.com/office/drawing/2017/decorative" val="1"/>
              </a:ext>
            </a:extLst>
          </p:cNvPr>
          <p:cNvSpPr txBox="1">
            <a:spLocks/>
          </p:cNvSpPr>
          <p:nvPr/>
        </p:nvSpPr>
        <p:spPr>
          <a:xfrm>
            <a:off x="5727302" y="5772312"/>
            <a:ext cx="3027775" cy="370998"/>
          </a:xfrm>
          <a:prstGeom prst="rect">
            <a:avLst/>
          </a:prstGeom>
        </p:spPr>
        <p:txBody>
          <a:bodyPr vert="horz" wrap="square" lIns="0" tIns="14604" rIns="0" bIns="0" rtlCol="0">
            <a:spAutoFit/>
          </a:bodyPr>
          <a:lstStyle>
            <a:lvl1pPr algn="l" defTabSz="914400" rtl="0" eaLnBrk="1" latinLnBrk="0" hangingPunct="1">
              <a:lnSpc>
                <a:spcPct val="90000"/>
              </a:lnSpc>
              <a:spcBef>
                <a:spcPct val="0"/>
              </a:spcBef>
              <a:buNone/>
              <a:defRPr sz="4800" b="1" i="0" kern="1200">
                <a:solidFill>
                  <a:schemeClr val="bg1"/>
                </a:solidFill>
                <a:latin typeface="Corbel" panose="020B0503020204020204" pitchFamily="34" charset="0"/>
                <a:ea typeface="+mj-ea"/>
                <a:cs typeface="+mj-cs"/>
              </a:defRPr>
            </a:lvl1pPr>
          </a:lstStyle>
          <a:p>
            <a:pPr algn="ctr">
              <a:lnSpc>
                <a:spcPts val="3025"/>
              </a:lnSpc>
            </a:pPr>
            <a:r>
              <a:rPr lang="sv-SE" sz="2000" b="0" dirty="0"/>
              <a:t>|</a:t>
            </a:r>
          </a:p>
        </p:txBody>
      </p:sp>
      <p:sp>
        <p:nvSpPr>
          <p:cNvPr id="21" name="object 4">
            <a:extLst>
              <a:ext uri="{FF2B5EF4-FFF2-40B4-BE49-F238E27FC236}">
                <a16:creationId xmlns:a16="http://schemas.microsoft.com/office/drawing/2014/main" id="{C308F998-3C2C-BCF6-B0ED-D98B5A02EDC4}"/>
              </a:ext>
              <a:ext uri="{C183D7F6-B498-43B3-948B-1728B52AA6E4}">
                <adec:decorative xmlns:adec="http://schemas.microsoft.com/office/drawing/2017/decorative" val="1"/>
              </a:ext>
            </a:extLst>
          </p:cNvPr>
          <p:cNvSpPr txBox="1">
            <a:spLocks/>
          </p:cNvSpPr>
          <p:nvPr/>
        </p:nvSpPr>
        <p:spPr>
          <a:xfrm>
            <a:off x="1737193" y="5772312"/>
            <a:ext cx="3027775" cy="370998"/>
          </a:xfrm>
          <a:prstGeom prst="rect">
            <a:avLst/>
          </a:prstGeom>
        </p:spPr>
        <p:txBody>
          <a:bodyPr vert="horz" wrap="square" lIns="0" tIns="14604" rIns="0" bIns="0" rtlCol="0">
            <a:spAutoFit/>
          </a:bodyPr>
          <a:lstStyle>
            <a:lvl1pPr algn="l" defTabSz="914400" rtl="0" eaLnBrk="1" latinLnBrk="0" hangingPunct="1">
              <a:lnSpc>
                <a:spcPct val="90000"/>
              </a:lnSpc>
              <a:spcBef>
                <a:spcPct val="0"/>
              </a:spcBef>
              <a:buNone/>
              <a:defRPr sz="4800" b="1" i="0" kern="1200">
                <a:solidFill>
                  <a:schemeClr val="bg1"/>
                </a:solidFill>
                <a:latin typeface="Corbel" panose="020B0503020204020204" pitchFamily="34" charset="0"/>
                <a:ea typeface="+mj-ea"/>
                <a:cs typeface="+mj-cs"/>
              </a:defRPr>
            </a:lvl1pPr>
          </a:lstStyle>
          <a:p>
            <a:pPr algn="ctr">
              <a:lnSpc>
                <a:spcPts val="3025"/>
              </a:lnSpc>
            </a:pPr>
            <a:r>
              <a:rPr lang="sv-SE" sz="2000" b="0" dirty="0"/>
              <a:t>|</a:t>
            </a:r>
          </a:p>
        </p:txBody>
      </p:sp>
      <p:sp>
        <p:nvSpPr>
          <p:cNvPr id="14" name="object 4" descr="YouTube">
            <a:extLst>
              <a:ext uri="{FF2B5EF4-FFF2-40B4-BE49-F238E27FC236}">
                <a16:creationId xmlns:a16="http://schemas.microsoft.com/office/drawing/2014/main" id="{AF8D5F73-1E4F-1AA5-F207-925868AA02DF}"/>
              </a:ext>
            </a:extLst>
          </p:cNvPr>
          <p:cNvSpPr txBox="1">
            <a:spLocks/>
          </p:cNvSpPr>
          <p:nvPr/>
        </p:nvSpPr>
        <p:spPr>
          <a:xfrm>
            <a:off x="8016277" y="5786239"/>
            <a:ext cx="3027775" cy="370998"/>
          </a:xfrm>
          <a:prstGeom prst="rect">
            <a:avLst/>
          </a:prstGeom>
        </p:spPr>
        <p:txBody>
          <a:bodyPr vert="horz" wrap="square" lIns="0" tIns="14604" rIns="0" bIns="0" rtlCol="0">
            <a:spAutoFit/>
          </a:bodyPr>
          <a:lstStyle>
            <a:lvl1pPr algn="l" defTabSz="914400" rtl="0" eaLnBrk="1" latinLnBrk="0" hangingPunct="1">
              <a:lnSpc>
                <a:spcPct val="90000"/>
              </a:lnSpc>
              <a:spcBef>
                <a:spcPct val="0"/>
              </a:spcBef>
              <a:buNone/>
              <a:defRPr sz="4800" b="1" i="0" kern="1200">
                <a:solidFill>
                  <a:schemeClr val="bg1"/>
                </a:solidFill>
                <a:latin typeface="Corbel" panose="020B0503020204020204" pitchFamily="34" charset="0"/>
                <a:ea typeface="+mj-ea"/>
                <a:cs typeface="+mj-cs"/>
              </a:defRPr>
            </a:lvl1pPr>
          </a:lstStyle>
          <a:p>
            <a:pPr>
              <a:lnSpc>
                <a:spcPts val="3025"/>
              </a:lnSpc>
            </a:pPr>
            <a:r>
              <a:rPr lang="sv-SE" sz="2000" b="0" dirty="0"/>
              <a:t>Upphandlingsmyndigheten</a:t>
            </a:r>
          </a:p>
        </p:txBody>
      </p:sp>
      <p:pic>
        <p:nvPicPr>
          <p:cNvPr id="15" name="Bildobjekt 14" descr="Youtube">
            <a:extLst>
              <a:ext uri="{FF2B5EF4-FFF2-40B4-BE49-F238E27FC236}">
                <a16:creationId xmlns:a16="http://schemas.microsoft.com/office/drawing/2014/main" id="{534BEA59-A355-4600-5264-4B651EFA3822}"/>
              </a:ext>
            </a:extLst>
          </p:cNvPr>
          <p:cNvPicPr>
            <a:picLocks noChangeAspect="1"/>
          </p:cNvPicPr>
          <p:nvPr/>
        </p:nvPicPr>
        <p:blipFill>
          <a:blip r:embed="rId5"/>
          <a:stretch>
            <a:fillRect/>
          </a:stretch>
        </p:blipFill>
        <p:spPr>
          <a:xfrm>
            <a:off x="7593356" y="5888376"/>
            <a:ext cx="299067" cy="209347"/>
          </a:xfrm>
          <a:prstGeom prst="rect">
            <a:avLst/>
          </a:prstGeom>
        </p:spPr>
      </p:pic>
      <p:sp>
        <p:nvSpPr>
          <p:cNvPr id="16" name="object 4" descr="YouTube">
            <a:extLst>
              <a:ext uri="{FF2B5EF4-FFF2-40B4-BE49-F238E27FC236}">
                <a16:creationId xmlns:a16="http://schemas.microsoft.com/office/drawing/2014/main" id="{BB08C818-B1FA-C309-374B-D422B5ACC853}"/>
              </a:ext>
            </a:extLst>
          </p:cNvPr>
          <p:cNvSpPr txBox="1">
            <a:spLocks/>
          </p:cNvSpPr>
          <p:nvPr/>
        </p:nvSpPr>
        <p:spPr>
          <a:xfrm>
            <a:off x="4026168" y="5786239"/>
            <a:ext cx="3027775" cy="370998"/>
          </a:xfrm>
          <a:prstGeom prst="rect">
            <a:avLst/>
          </a:prstGeom>
        </p:spPr>
        <p:txBody>
          <a:bodyPr vert="horz" wrap="square" lIns="0" tIns="14604" rIns="0" bIns="0" rtlCol="0">
            <a:spAutoFit/>
          </a:bodyPr>
          <a:lstStyle>
            <a:lvl1pPr algn="l" defTabSz="914400" rtl="0" eaLnBrk="1" latinLnBrk="0" hangingPunct="1">
              <a:lnSpc>
                <a:spcPct val="90000"/>
              </a:lnSpc>
              <a:spcBef>
                <a:spcPct val="0"/>
              </a:spcBef>
              <a:buNone/>
              <a:defRPr sz="4800" b="1" i="0" kern="1200">
                <a:solidFill>
                  <a:schemeClr val="bg1"/>
                </a:solidFill>
                <a:latin typeface="Corbel" panose="020B0503020204020204" pitchFamily="34" charset="0"/>
                <a:ea typeface="+mj-ea"/>
                <a:cs typeface="+mj-cs"/>
              </a:defRPr>
            </a:lvl1pPr>
          </a:lstStyle>
          <a:p>
            <a:pPr>
              <a:lnSpc>
                <a:spcPts val="3025"/>
              </a:lnSpc>
            </a:pPr>
            <a:r>
              <a:rPr lang="sv-SE" sz="2000" b="0" dirty="0"/>
              <a:t>Upphandlingsmyndigheten</a:t>
            </a:r>
          </a:p>
        </p:txBody>
      </p:sp>
      <p:pic>
        <p:nvPicPr>
          <p:cNvPr id="17" name="Bildobjekt 16" descr="Linkedin">
            <a:extLst>
              <a:ext uri="{FF2B5EF4-FFF2-40B4-BE49-F238E27FC236}">
                <a16:creationId xmlns:a16="http://schemas.microsoft.com/office/drawing/2014/main" id="{C017E343-E9CD-8EA1-C1C3-C1ECCFDCB3AA}"/>
              </a:ext>
            </a:extLst>
          </p:cNvPr>
          <p:cNvPicPr>
            <a:picLocks noChangeAspect="1"/>
          </p:cNvPicPr>
          <p:nvPr/>
        </p:nvPicPr>
        <p:blipFill>
          <a:blip r:embed="rId6"/>
          <a:stretch>
            <a:fillRect/>
          </a:stretch>
        </p:blipFill>
        <p:spPr>
          <a:xfrm>
            <a:off x="3668790" y="5877114"/>
            <a:ext cx="245235" cy="245235"/>
          </a:xfrm>
          <a:prstGeom prst="rect">
            <a:avLst/>
          </a:prstGeom>
        </p:spPr>
      </p:pic>
      <p:sp>
        <p:nvSpPr>
          <p:cNvPr id="18" name="object 4" descr="YouTube">
            <a:extLst>
              <a:ext uri="{FF2B5EF4-FFF2-40B4-BE49-F238E27FC236}">
                <a16:creationId xmlns:a16="http://schemas.microsoft.com/office/drawing/2014/main" id="{04ADDADF-A0E5-3F7D-5900-BDBBB4419EA1}"/>
              </a:ext>
            </a:extLst>
          </p:cNvPr>
          <p:cNvSpPr txBox="1">
            <a:spLocks/>
          </p:cNvSpPr>
          <p:nvPr/>
        </p:nvSpPr>
        <p:spPr>
          <a:xfrm>
            <a:off x="1742387" y="5774746"/>
            <a:ext cx="1204546" cy="370998"/>
          </a:xfrm>
          <a:prstGeom prst="rect">
            <a:avLst/>
          </a:prstGeom>
        </p:spPr>
        <p:txBody>
          <a:bodyPr vert="horz" wrap="square" lIns="0" tIns="14604" rIns="0" bIns="0" rtlCol="0">
            <a:spAutoFit/>
          </a:bodyPr>
          <a:lstStyle>
            <a:lvl1pPr algn="l" defTabSz="914400" rtl="0" eaLnBrk="1" latinLnBrk="0" hangingPunct="1">
              <a:lnSpc>
                <a:spcPct val="90000"/>
              </a:lnSpc>
              <a:spcBef>
                <a:spcPct val="0"/>
              </a:spcBef>
              <a:buNone/>
              <a:defRPr sz="4800" b="1" i="0" kern="1200">
                <a:solidFill>
                  <a:schemeClr val="bg1"/>
                </a:solidFill>
                <a:latin typeface="Corbel" panose="020B0503020204020204" pitchFamily="34" charset="0"/>
                <a:ea typeface="+mj-ea"/>
                <a:cs typeface="+mj-cs"/>
              </a:defRPr>
            </a:lvl1pPr>
          </a:lstStyle>
          <a:p>
            <a:pPr>
              <a:lnSpc>
                <a:spcPts val="3025"/>
              </a:lnSpc>
            </a:pPr>
            <a:r>
              <a:rPr lang="sv-SE" sz="2000" b="0" dirty="0"/>
              <a:t>@</a:t>
            </a:r>
            <a:r>
              <a:rPr lang="sv-SE" sz="2000" b="0" dirty="0" err="1"/>
              <a:t>uhmynd</a:t>
            </a:r>
            <a:endParaRPr lang="sv-SE" sz="2000" b="0" dirty="0"/>
          </a:p>
        </p:txBody>
      </p:sp>
      <p:pic>
        <p:nvPicPr>
          <p:cNvPr id="19" name="Bildobjekt 18" descr="Twitter">
            <a:extLst>
              <a:ext uri="{FF2B5EF4-FFF2-40B4-BE49-F238E27FC236}">
                <a16:creationId xmlns:a16="http://schemas.microsoft.com/office/drawing/2014/main" id="{3336B84E-BBB2-1DF4-BDC0-93F296D6EDB7}"/>
              </a:ext>
            </a:extLst>
          </p:cNvPr>
          <p:cNvPicPr>
            <a:picLocks noChangeAspect="1"/>
          </p:cNvPicPr>
          <p:nvPr/>
        </p:nvPicPr>
        <p:blipFill>
          <a:blip r:embed="rId7"/>
          <a:stretch>
            <a:fillRect/>
          </a:stretch>
        </p:blipFill>
        <p:spPr>
          <a:xfrm>
            <a:off x="1364100" y="5918453"/>
            <a:ext cx="281123" cy="227291"/>
          </a:xfrm>
          <a:prstGeom prst="rect">
            <a:avLst/>
          </a:prstGeom>
        </p:spPr>
      </p:pic>
      <p:sp>
        <p:nvSpPr>
          <p:cNvPr id="2" name="Platshållare för sidfot 1">
            <a:extLst>
              <a:ext uri="{FF2B5EF4-FFF2-40B4-BE49-F238E27FC236}">
                <a16:creationId xmlns:a16="http://schemas.microsoft.com/office/drawing/2014/main" id="{3F61C765-FBCE-10E2-BD9C-C426811BA1E0}"/>
              </a:ext>
            </a:extLst>
          </p:cNvPr>
          <p:cNvSpPr>
            <a:spLocks noGrp="1"/>
          </p:cNvSpPr>
          <p:nvPr>
            <p:ph type="ftr" sz="quarter" idx="11"/>
          </p:nvPr>
        </p:nvSpPr>
        <p:spPr/>
        <p:txBody>
          <a:bodyPr/>
          <a:lstStyle/>
          <a:p>
            <a:r>
              <a:rPr lang="sv-SE"/>
              <a:t>Ny- och omvalda lokalpolitiker</a:t>
            </a:r>
          </a:p>
        </p:txBody>
      </p:sp>
    </p:spTree>
    <p:extLst>
      <p:ext uri="{BB962C8B-B14F-4D97-AF65-F5344CB8AC3E}">
        <p14:creationId xmlns:p14="http://schemas.microsoft.com/office/powerpoint/2010/main" val="2236729235"/>
      </p:ext>
    </p:extLst>
  </p:cSld>
  <p:clrMapOvr>
    <a:masterClrMapping/>
  </p:clrMapOvr>
</p:sld>
</file>

<file path=ppt/theme/theme1.xml><?xml version="1.0" encoding="utf-8"?>
<a:theme xmlns:a="http://schemas.openxmlformats.org/drawingml/2006/main" name="Office-tema">
  <a:themeElements>
    <a:clrScheme name="Upphandlingsmyndigheten">
      <a:dk1>
        <a:srgbClr val="000000"/>
      </a:dk1>
      <a:lt1>
        <a:srgbClr val="FFFFFF"/>
      </a:lt1>
      <a:dk2>
        <a:srgbClr val="6B2879"/>
      </a:dk2>
      <a:lt2>
        <a:srgbClr val="F8C1D7"/>
      </a:lt2>
      <a:accent1>
        <a:srgbClr val="6A2878"/>
      </a:accent1>
      <a:accent2>
        <a:srgbClr val="DD2879"/>
      </a:accent2>
      <a:accent3>
        <a:srgbClr val="008A2B"/>
      </a:accent3>
      <a:accent4>
        <a:srgbClr val="006369"/>
      </a:accent4>
      <a:accent5>
        <a:srgbClr val="89B241"/>
      </a:accent5>
      <a:accent6>
        <a:srgbClr val="E05B27"/>
      </a:accent6>
      <a:hlink>
        <a:srgbClr val="FFFFFF"/>
      </a:hlink>
      <a:folHlink>
        <a:srgbClr val="FFFFFF"/>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9457</TotalTime>
  <Words>1457</Words>
  <Application>Microsoft Macintosh PowerPoint</Application>
  <PresentationFormat>Bredbild</PresentationFormat>
  <Paragraphs>156</Paragraphs>
  <Slides>9</Slides>
  <Notes>8</Notes>
  <HiddenSlides>1</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9</vt:i4>
      </vt:variant>
    </vt:vector>
  </HeadingPairs>
  <TitlesOfParts>
    <vt:vector size="13" baseType="lpstr">
      <vt:lpstr>Arial</vt:lpstr>
      <vt:lpstr>Calibri</vt:lpstr>
      <vt:lpstr>Corbel</vt:lpstr>
      <vt:lpstr>Office-tema</vt:lpstr>
      <vt:lpstr>Offentliga inköp  – en översikt Målgrupp: Ny- och omvalda lokalpolitiker</vt:lpstr>
      <vt:lpstr>Till dig som föredragare</vt:lpstr>
      <vt:lpstr>Organisationens inköp bidrar till att lösa komplexa samhällsutmaningar.</vt:lpstr>
      <vt:lpstr>Illustration – styrning av inköpsverksamhet</vt:lpstr>
      <vt:lpstr>De grundläggande upphandlingsprinciperna</vt:lpstr>
      <vt:lpstr>Inköpsmodellen</vt:lpstr>
      <vt:lpstr>Länksamling</vt:lpstr>
      <vt:lpstr>forts. Länksamling</vt:lpstr>
      <vt:lpstr>Mer inspiration och vägledning hittar du här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Olle Sundin</dc:creator>
  <cp:lastModifiedBy>Eskil Tunberg</cp:lastModifiedBy>
  <cp:revision>81</cp:revision>
  <dcterms:created xsi:type="dcterms:W3CDTF">2022-08-16T11:37:25Z</dcterms:created>
  <dcterms:modified xsi:type="dcterms:W3CDTF">2022-11-30T12:29:41Z</dcterms:modified>
</cp:coreProperties>
</file>